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s/slide8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27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9093"/>
            <a:ext cx="5969000" cy="1678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6952" y="1694434"/>
            <a:ext cx="5699125" cy="2783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335" y="1505458"/>
            <a:ext cx="2918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Open-Channel</a:t>
            </a:r>
            <a:r>
              <a:rPr spc="-40" dirty="0"/>
              <a:t> </a:t>
            </a:r>
            <a:r>
              <a:rPr spc="-5" dirty="0"/>
              <a:t>Flow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913281"/>
            <a:ext cx="5969635" cy="6883400"/>
          </a:xfrm>
          <a:prstGeom prst="rect">
            <a:avLst/>
          </a:prstGeom>
        </p:spPr>
        <p:txBody>
          <a:bodyPr vert="horz" wrap="square" lIns="0" tIns="207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800" b="1" spc="-10" dirty="0">
                <a:latin typeface="Calibri"/>
                <a:cs typeface="Calibri"/>
              </a:rPr>
              <a:t>Contents</a:t>
            </a:r>
            <a:endParaRPr sz="28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535"/>
              </a:spcBef>
              <a:buSzPct val="51785"/>
              <a:buFont typeface="Calibri"/>
              <a:buAutoNum type="arabicPlain"/>
              <a:tabLst>
                <a:tab pos="469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Free surface flow </a:t>
            </a:r>
            <a:r>
              <a:rPr sz="2800" b="1" dirty="0">
                <a:latin typeface="Times New Roman"/>
                <a:cs typeface="Times New Roman"/>
              </a:rPr>
              <a:t>–basic</a:t>
            </a:r>
            <a:r>
              <a:rPr sz="2800" b="1" spc="-5" dirty="0">
                <a:latin typeface="Times New Roman"/>
                <a:cs typeface="Times New Roman"/>
              </a:rPr>
              <a:t> concepts</a:t>
            </a:r>
            <a:endParaRPr sz="28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40"/>
              </a:spcBef>
              <a:buSzPct val="51785"/>
              <a:buFont typeface="Calibri"/>
              <a:buAutoNum type="arabicPlain"/>
              <a:tabLst>
                <a:tab pos="469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Velocity and Pressure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Distribution</a:t>
            </a:r>
            <a:endParaRPr sz="28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50"/>
              </a:spcBef>
              <a:buSzPct val="51785"/>
              <a:buFont typeface="Calibri"/>
              <a:buAutoNum type="arabicPlain"/>
              <a:tabLst>
                <a:tab pos="469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Energy and Momentum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Principles</a:t>
            </a:r>
            <a:endParaRPr sz="2800">
              <a:latin typeface="Times New Roman"/>
              <a:cs typeface="Times New Roman"/>
            </a:endParaRPr>
          </a:p>
          <a:p>
            <a:pPr marL="469265" marR="535305" indent="-228600">
              <a:lnSpc>
                <a:spcPts val="3710"/>
              </a:lnSpc>
              <a:spcBef>
                <a:spcPts val="165"/>
              </a:spcBef>
              <a:buSzPct val="51785"/>
              <a:buFont typeface="Calibri"/>
              <a:buAutoNum type="arabicPlain"/>
              <a:tabLst>
                <a:tab pos="469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GRADUALLY VARIED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  GVF.</a:t>
            </a:r>
            <a:endParaRPr sz="28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155"/>
              </a:spcBef>
              <a:buSzPct val="51785"/>
              <a:buFont typeface="Calibri"/>
              <a:buAutoNum type="arabicPlain"/>
              <a:tabLst>
                <a:tab pos="469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RAPIDLY VARIED FLOW RVF.</a:t>
            </a:r>
            <a:endParaRPr sz="28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35"/>
              </a:spcBef>
              <a:buSzPct val="51785"/>
              <a:buFont typeface="Calibri"/>
              <a:buAutoNum type="arabicPlain"/>
              <a:tabLst>
                <a:tab pos="469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UNSTEADY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  <a:p>
            <a:pPr marL="2526030" marR="1920239" indent="-370840" algn="just">
              <a:lnSpc>
                <a:spcPct val="113599"/>
              </a:lnSpc>
              <a:spcBef>
                <a:spcPts val="890"/>
              </a:spcBef>
            </a:pPr>
            <a:r>
              <a:rPr sz="2800" b="1" spc="-5" dirty="0">
                <a:latin typeface="Times New Roman"/>
                <a:cs typeface="Times New Roman"/>
              </a:rPr>
              <a:t>Chapter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one  </a:t>
            </a:r>
            <a:r>
              <a:rPr sz="2800" b="1" spc="-5" dirty="0">
                <a:latin typeface="Times New Roman"/>
                <a:cs typeface="Times New Roman"/>
              </a:rPr>
              <a:t>Preface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695"/>
              </a:spcBef>
            </a:pPr>
            <a:r>
              <a:rPr sz="2800" spc="-5" dirty="0">
                <a:latin typeface="Times New Roman"/>
                <a:cs typeface="Times New Roman"/>
              </a:rPr>
              <a:t>Open channel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occurs </a:t>
            </a:r>
            <a:r>
              <a:rPr sz="2800" dirty="0">
                <a:latin typeface="Times New Roman"/>
                <a:cs typeface="Times New Roman"/>
              </a:rPr>
              <a:t>when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liquid  </a:t>
            </a:r>
            <a:r>
              <a:rPr sz="2800" spc="-5" dirty="0">
                <a:latin typeface="Times New Roman"/>
                <a:cs typeface="Times New Roman"/>
              </a:rPr>
              <a:t>flowing due to gravity is only partial  enclosed by its solid boundary. The </a:t>
            </a:r>
            <a:r>
              <a:rPr sz="2800" dirty="0">
                <a:latin typeface="Times New Roman"/>
                <a:cs typeface="Times New Roman"/>
              </a:rPr>
              <a:t>flow 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open</a:t>
            </a:r>
            <a:r>
              <a:rPr sz="2800" spc="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closed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conduit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290576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41300" marR="8890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with respect to time and space are also  zero.</a:t>
            </a:r>
            <a:endParaRPr sz="2800">
              <a:latin typeface="Times New Roman"/>
              <a:cs typeface="Times New Roman"/>
            </a:endParaRPr>
          </a:p>
          <a:p>
            <a:pPr marL="241300" marR="8255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steady </a:t>
            </a:r>
            <a:r>
              <a:rPr sz="2800" dirty="0">
                <a:latin typeface="Times New Roman"/>
                <a:cs typeface="Times New Roman"/>
              </a:rPr>
              <a:t>uniform </a:t>
            </a:r>
            <a:r>
              <a:rPr sz="2800" spc="-5" dirty="0">
                <a:latin typeface="Times New Roman"/>
                <a:cs typeface="Times New Roman"/>
              </a:rPr>
              <a:t>or  steady non uniform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unsteady  uniform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(impossible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case)</a:t>
            </a:r>
            <a:endParaRPr sz="2800">
              <a:latin typeface="Times New Roman"/>
              <a:cs typeface="Times New Roman"/>
            </a:endParaRPr>
          </a:p>
          <a:p>
            <a:pPr marL="241300" algn="just">
              <a:lnSpc>
                <a:spcPts val="3065"/>
              </a:lnSpc>
            </a:pPr>
            <a:r>
              <a:rPr sz="1400" dirty="0">
                <a:latin typeface="Times New Roman"/>
                <a:cs typeface="Times New Roman"/>
              </a:rPr>
              <a:t>3- </a:t>
            </a:r>
            <a:r>
              <a:rPr sz="2800" b="1" spc="-5" dirty="0">
                <a:latin typeface="Times New Roman"/>
                <a:cs typeface="Times New Roman"/>
              </a:rPr>
              <a:t>Laminar and Turbulent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Flows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is called </a:t>
            </a:r>
            <a:r>
              <a:rPr sz="2800" i="1" spc="-5" dirty="0">
                <a:latin typeface="Times New Roman"/>
                <a:cs typeface="Times New Roman"/>
              </a:rPr>
              <a:t>laminar flow 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spc="1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741547"/>
            <a:ext cx="111188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z="2800" dirty="0">
                <a:latin typeface="Times New Roman"/>
                <a:cs typeface="Times New Roman"/>
              </a:rPr>
              <a:t>liquid  </a:t>
            </a:r>
            <a:r>
              <a:rPr sz="2800" spc="-5" dirty="0">
                <a:latin typeface="Times New Roman"/>
                <a:cs typeface="Times New Roman"/>
              </a:rPr>
              <a:t>defi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ite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5964" y="3741547"/>
            <a:ext cx="129603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35585" marR="5080" indent="-22352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particles  smo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0959" y="3741547"/>
            <a:ext cx="972819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48895" marR="5080" indent="-3683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pear  paths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8952" y="3741547"/>
            <a:ext cx="220726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191770">
              <a:lnSpc>
                <a:spcPts val="3220"/>
              </a:lnSpc>
              <a:spcBef>
                <a:spcPts val="320"/>
              </a:spcBef>
              <a:tabLst>
                <a:tab pos="805815" algn="l"/>
                <a:tab pos="1541145" algn="l"/>
                <a:tab pos="1917700" algn="l"/>
              </a:tabLst>
            </a:pPr>
            <a:r>
              <a:rPr sz="2800" spc="-5" dirty="0">
                <a:latin typeface="Times New Roman"/>
                <a:cs typeface="Times New Roman"/>
              </a:rPr>
              <a:t>to	mo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  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559935"/>
            <a:ext cx="5969635" cy="454152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appears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be as a movement of </a:t>
            </a:r>
            <a:r>
              <a:rPr sz="2800" spc="-10" dirty="0">
                <a:latin typeface="Times New Roman"/>
                <a:cs typeface="Times New Roman"/>
              </a:rPr>
              <a:t>thin  </a:t>
            </a:r>
            <a:r>
              <a:rPr sz="2800" spc="-5" dirty="0">
                <a:latin typeface="Times New Roman"/>
                <a:cs typeface="Times New Roman"/>
              </a:rPr>
              <a:t>layers on </a:t>
            </a:r>
            <a:r>
              <a:rPr sz="2800" dirty="0">
                <a:latin typeface="Times New Roman"/>
                <a:cs typeface="Times New Roman"/>
              </a:rPr>
              <a:t>top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spc="-5" dirty="0">
                <a:latin typeface="Times New Roman"/>
                <a:cs typeface="Times New Roman"/>
              </a:rPr>
              <a:t>other. In </a:t>
            </a:r>
            <a:r>
              <a:rPr sz="2800" i="1" spc="-5" dirty="0">
                <a:latin typeface="Times New Roman"/>
                <a:cs typeface="Times New Roman"/>
              </a:rPr>
              <a:t>turbulent  flow, </a:t>
            </a:r>
            <a:r>
              <a:rPr sz="2800" dirty="0">
                <a:latin typeface="Times New Roman"/>
                <a:cs typeface="Times New Roman"/>
              </a:rPr>
              <a:t>the liquid </a:t>
            </a:r>
            <a:r>
              <a:rPr sz="2800" spc="-5" dirty="0">
                <a:latin typeface="Times New Roman"/>
                <a:cs typeface="Times New Roman"/>
              </a:rPr>
              <a:t>particles move in  irregular paths which are </a:t>
            </a:r>
            <a:r>
              <a:rPr sz="2800" dirty="0">
                <a:latin typeface="Times New Roman"/>
                <a:cs typeface="Times New Roman"/>
              </a:rPr>
              <a:t>not fixed </a:t>
            </a:r>
            <a:r>
              <a:rPr sz="2800" spc="-5" dirty="0">
                <a:latin typeface="Times New Roman"/>
                <a:cs typeface="Times New Roman"/>
              </a:rPr>
              <a:t>with  respect to either time or space. The  relative magnitude of viscous and inertial  forces determines whether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 laminar or turbulent: 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is laminar 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viscous forces dominate, and </a:t>
            </a:r>
            <a:r>
              <a:rPr sz="2800" dirty="0">
                <a:latin typeface="Times New Roman"/>
                <a:cs typeface="Times New Roman"/>
              </a:rPr>
              <a:t>the  flow </a:t>
            </a:r>
            <a:r>
              <a:rPr sz="2800" spc="-5" dirty="0">
                <a:latin typeface="Times New Roman"/>
                <a:cs typeface="Times New Roman"/>
              </a:rPr>
              <a:t>is turbulent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inertial forces  dominate.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ratio</a:t>
            </a:r>
            <a:r>
              <a:rPr sz="2800" spc="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viscous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8069" y="220014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704" y="879093"/>
            <a:ext cx="6198870" cy="78060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0" marR="119380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inertial forces is defined 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Reynolds  number,</a:t>
            </a:r>
            <a:endParaRPr sz="2800">
              <a:latin typeface="Times New Roman"/>
              <a:cs typeface="Times New Roman"/>
            </a:endParaRPr>
          </a:p>
          <a:p>
            <a:pPr marL="864869" algn="ctr">
              <a:lnSpc>
                <a:spcPts val="2260"/>
              </a:lnSpc>
            </a:pPr>
            <a:r>
              <a:rPr sz="2800" spc="-5" dirty="0">
                <a:latin typeface="Cambria Math"/>
                <a:cs typeface="Cambria Math"/>
              </a:rPr>
              <a:t>𝒗</a:t>
            </a:r>
            <a:r>
              <a:rPr sz="2800" spc="-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𝒍</a:t>
            </a:r>
            <a:endParaRPr sz="2800">
              <a:latin typeface="Cambria Math"/>
              <a:cs typeface="Cambria Math"/>
            </a:endParaRPr>
          </a:p>
          <a:p>
            <a:pPr marR="88265" algn="ctr">
              <a:lnSpc>
                <a:spcPts val="2740"/>
              </a:lnSpc>
              <a:tabLst>
                <a:tab pos="960119" algn="l"/>
              </a:tabLst>
            </a:pPr>
            <a:r>
              <a:rPr sz="2800" spc="-5" dirty="0">
                <a:latin typeface="Cambria Math"/>
                <a:cs typeface="Cambria Math"/>
              </a:rPr>
              <a:t>𝑹</a:t>
            </a:r>
            <a:r>
              <a:rPr sz="3000" spc="-7" baseline="-16666" dirty="0">
                <a:latin typeface="Cambria Math"/>
                <a:cs typeface="Cambria Math"/>
              </a:rPr>
              <a:t>𝒆 </a:t>
            </a:r>
            <a:r>
              <a:rPr sz="3000" spc="3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4200" spc="-7" baseline="-37698" dirty="0">
                <a:latin typeface="Cambria Math"/>
                <a:cs typeface="Cambria Math"/>
              </a:rPr>
              <a:t>𝝑</a:t>
            </a:r>
            <a:endParaRPr sz="4200" baseline="-37698">
              <a:latin typeface="Cambria Math"/>
              <a:cs typeface="Cambria Math"/>
            </a:endParaRPr>
          </a:p>
          <a:p>
            <a:pPr marL="127000" marR="118110" algn="just">
              <a:lnSpc>
                <a:spcPct val="95900"/>
              </a:lnSpc>
              <a:spcBef>
                <a:spcPts val="1290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i="1" spc="-5" dirty="0">
                <a:latin typeface="Times New Roman"/>
                <a:cs typeface="Times New Roman"/>
              </a:rPr>
              <a:t>e </a:t>
            </a:r>
            <a:r>
              <a:rPr sz="2800" spc="-5" dirty="0">
                <a:latin typeface="Times New Roman"/>
                <a:cs typeface="Times New Roman"/>
              </a:rPr>
              <a:t>= Reynolds number;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=  mean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velocity; </a:t>
            </a:r>
            <a:r>
              <a:rPr sz="2800" i="1" spc="-5" dirty="0">
                <a:latin typeface="Times New Roman"/>
                <a:cs typeface="Times New Roman"/>
              </a:rPr>
              <a:t>L </a:t>
            </a:r>
            <a:r>
              <a:rPr sz="2800" spc="-5" dirty="0">
                <a:latin typeface="Times New Roman"/>
                <a:cs typeface="Times New Roman"/>
              </a:rPr>
              <a:t>= a characteristic  length; and </a:t>
            </a:r>
            <a:r>
              <a:rPr sz="2800" i="1" spc="-5" dirty="0">
                <a:latin typeface="Times New Roman"/>
                <a:cs typeface="Times New Roman"/>
              </a:rPr>
              <a:t>ν </a:t>
            </a:r>
            <a:r>
              <a:rPr sz="2800" spc="-5" dirty="0">
                <a:latin typeface="Times New Roman"/>
                <a:cs typeface="Times New Roman"/>
              </a:rPr>
              <a:t>= kinematic </a:t>
            </a:r>
            <a:r>
              <a:rPr sz="2800" dirty="0">
                <a:latin typeface="Times New Roman"/>
                <a:cs typeface="Times New Roman"/>
              </a:rPr>
              <a:t>viscosity </a:t>
            </a:r>
            <a:r>
              <a:rPr sz="2800" spc="-5" dirty="0">
                <a:latin typeface="Times New Roman"/>
                <a:cs typeface="Times New Roman"/>
              </a:rPr>
              <a:t>of the  </a:t>
            </a:r>
            <a:r>
              <a:rPr sz="2800" dirty="0">
                <a:latin typeface="Times New Roman"/>
                <a:cs typeface="Times New Roman"/>
              </a:rPr>
              <a:t>liquid. </a:t>
            </a:r>
            <a:r>
              <a:rPr sz="2800" spc="-5" dirty="0">
                <a:latin typeface="Times New Roman"/>
                <a:cs typeface="Times New Roman"/>
              </a:rPr>
              <a:t>Unlike pipe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pipe diameter is usually used </a:t>
            </a:r>
            <a:r>
              <a:rPr sz="2800" dirty="0">
                <a:latin typeface="Times New Roman"/>
                <a:cs typeface="Times New Roman"/>
              </a:rPr>
              <a:t>for the  </a:t>
            </a:r>
            <a:r>
              <a:rPr sz="2800" spc="-5" dirty="0">
                <a:latin typeface="Times New Roman"/>
                <a:cs typeface="Times New Roman"/>
              </a:rPr>
              <a:t>characteristic length, either hydraulic  depth or hydraulic </a:t>
            </a:r>
            <a:r>
              <a:rPr sz="2800" dirty="0">
                <a:latin typeface="Times New Roman"/>
                <a:cs typeface="Times New Roman"/>
              </a:rPr>
              <a:t>radius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used as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characteristic </a:t>
            </a:r>
            <a:r>
              <a:rPr sz="2800" dirty="0">
                <a:latin typeface="Times New Roman"/>
                <a:cs typeface="Times New Roman"/>
              </a:rPr>
              <a:t>length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free</a:t>
            </a:r>
            <a:r>
              <a:rPr sz="2800" spc="5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surface  flows. </a:t>
            </a:r>
            <a:r>
              <a:rPr sz="2800" i="1" spc="-5" dirty="0">
                <a:latin typeface="Times New Roman"/>
                <a:cs typeface="Times New Roman"/>
              </a:rPr>
              <a:t>Hydraulic depth </a:t>
            </a:r>
            <a:r>
              <a:rPr sz="2800" spc="-5" dirty="0">
                <a:latin typeface="Times New Roman"/>
                <a:cs typeface="Times New Roman"/>
              </a:rPr>
              <a:t>is defined as </a:t>
            </a:r>
            <a:r>
              <a:rPr sz="2800" dirty="0">
                <a:latin typeface="Times New Roman"/>
                <a:cs typeface="Times New Roman"/>
              </a:rPr>
              <a:t>the  flow </a:t>
            </a:r>
            <a:r>
              <a:rPr sz="2800" spc="-5" dirty="0">
                <a:latin typeface="Times New Roman"/>
                <a:cs typeface="Times New Roman"/>
              </a:rPr>
              <a:t>area divided by </a:t>
            </a:r>
            <a:r>
              <a:rPr sz="2800" dirty="0">
                <a:latin typeface="Times New Roman"/>
                <a:cs typeface="Times New Roman"/>
              </a:rPr>
              <a:t>the top </a:t>
            </a:r>
            <a:r>
              <a:rPr sz="2800" spc="-5" dirty="0">
                <a:latin typeface="Times New Roman"/>
                <a:cs typeface="Times New Roman"/>
              </a:rPr>
              <a:t>water-  surface </a:t>
            </a:r>
            <a:r>
              <a:rPr sz="2800" dirty="0">
                <a:latin typeface="Times New Roman"/>
                <a:cs typeface="Times New Roman"/>
              </a:rPr>
              <a:t>width </a:t>
            </a:r>
            <a:r>
              <a:rPr sz="2800" spc="-5" dirty="0">
                <a:latin typeface="Times New Roman"/>
                <a:cs typeface="Times New Roman"/>
              </a:rPr>
              <a:t>and the </a:t>
            </a:r>
            <a:r>
              <a:rPr sz="2800" i="1" spc="-5" dirty="0">
                <a:latin typeface="Times New Roman"/>
                <a:cs typeface="Times New Roman"/>
              </a:rPr>
              <a:t>hydraulic radius </a:t>
            </a:r>
            <a:r>
              <a:rPr sz="2800" spc="-5" dirty="0">
                <a:latin typeface="Times New Roman"/>
                <a:cs typeface="Times New Roman"/>
              </a:rPr>
              <a:t>is  defined as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area divided by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wetted perimeter. The transition from  laminar to </a:t>
            </a:r>
            <a:r>
              <a:rPr sz="2800" dirty="0">
                <a:latin typeface="Times New Roman"/>
                <a:cs typeface="Times New Roman"/>
              </a:rPr>
              <a:t>turbulent flow </a:t>
            </a:r>
            <a:r>
              <a:rPr sz="2800" spc="-5" dirty="0">
                <a:latin typeface="Times New Roman"/>
                <a:cs typeface="Times New Roman"/>
              </a:rPr>
              <a:t>in free surface  </a:t>
            </a:r>
            <a:r>
              <a:rPr sz="2800" dirty="0">
                <a:latin typeface="Times New Roman"/>
                <a:cs typeface="Times New Roman"/>
              </a:rPr>
              <a:t>flows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occurs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Re</a:t>
            </a:r>
            <a:r>
              <a:rPr sz="2800" i="1" spc="22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about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500,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905" cy="82219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635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i="1" spc="-5" dirty="0">
                <a:latin typeface="Times New Roman"/>
                <a:cs typeface="Times New Roman"/>
              </a:rPr>
              <a:t>Re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based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hydraulic </a:t>
            </a:r>
            <a:r>
              <a:rPr sz="2800" dirty="0">
                <a:latin typeface="Times New Roman"/>
                <a:cs typeface="Times New Roman"/>
              </a:rPr>
              <a:t>radius  </a:t>
            </a:r>
            <a:r>
              <a:rPr sz="2800" spc="-5" dirty="0">
                <a:latin typeface="Times New Roman"/>
                <a:cs typeface="Times New Roman"/>
              </a:rPr>
              <a:t>as the characteristic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length.</a:t>
            </a:r>
            <a:endParaRPr sz="2800">
              <a:latin typeface="Times New Roman"/>
              <a:cs typeface="Times New Roman"/>
            </a:endParaRPr>
          </a:p>
          <a:p>
            <a:pPr marL="12700" marR="1193800">
              <a:lnSpc>
                <a:spcPts val="3220"/>
              </a:lnSpc>
              <a:spcBef>
                <a:spcPts val="5"/>
              </a:spcBef>
              <a:tabLst>
                <a:tab pos="282321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If </a:t>
            </a:r>
            <a:r>
              <a:rPr sz="2800" b="1" spc="-10" dirty="0">
                <a:latin typeface="Times New Roman"/>
                <a:cs typeface="Times New Roman"/>
              </a:rPr>
              <a:t>Re&lt; </a:t>
            </a:r>
            <a:r>
              <a:rPr sz="2800" b="1" dirty="0">
                <a:latin typeface="Times New Roman"/>
                <a:cs typeface="Times New Roman"/>
              </a:rPr>
              <a:t>500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or </a:t>
            </a:r>
            <a:r>
              <a:rPr sz="2800" b="1" spc="-5" dirty="0">
                <a:latin typeface="Times New Roman"/>
                <a:cs typeface="Times New Roman"/>
              </a:rPr>
              <a:t>600	</a:t>
            </a:r>
            <a:r>
              <a:rPr sz="2800" b="1" dirty="0">
                <a:latin typeface="Times New Roman"/>
                <a:cs typeface="Times New Roman"/>
              </a:rPr>
              <a:t>laminar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flow  </a:t>
            </a:r>
            <a:r>
              <a:rPr sz="2800" b="1" spc="-5" dirty="0">
                <a:latin typeface="Times New Roman"/>
                <a:cs typeface="Times New Roman"/>
              </a:rPr>
              <a:t>Re= </a:t>
            </a:r>
            <a:r>
              <a:rPr sz="2800" b="1" dirty="0">
                <a:latin typeface="Times New Roman"/>
                <a:cs typeface="Times New Roman"/>
              </a:rPr>
              <a:t>500-2000 </a:t>
            </a:r>
            <a:r>
              <a:rPr sz="2800" b="1" spc="-5" dirty="0">
                <a:latin typeface="Times New Roman"/>
                <a:cs typeface="Times New Roman"/>
              </a:rPr>
              <a:t>transition flow  Re&gt;2000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turbulent</a:t>
            </a:r>
            <a:endParaRPr sz="2800">
              <a:latin typeface="Times New Roman"/>
              <a:cs typeface="Times New Roman"/>
            </a:endParaRPr>
          </a:p>
          <a:p>
            <a:pPr marL="12700" marR="137160">
              <a:lnSpc>
                <a:spcPts val="3220"/>
              </a:lnSpc>
            </a:pPr>
            <a:r>
              <a:rPr sz="2800" b="1" spc="-5" dirty="0">
                <a:latin typeface="Times New Roman"/>
                <a:cs typeface="Times New Roman"/>
              </a:rPr>
              <a:t>Subcritical, Supercritical, and Critical  Flows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55"/>
              </a:lnSpc>
              <a:tabLst>
                <a:tab pos="497840" algn="l"/>
                <a:tab pos="1380490" algn="l"/>
                <a:tab pos="1849755" algn="l"/>
                <a:tab pos="2932430" algn="l"/>
                <a:tab pos="4190365" algn="l"/>
                <a:tab pos="4638040" algn="l"/>
                <a:tab pos="5302885" algn="l"/>
              </a:tabLst>
            </a:pPr>
            <a:r>
              <a:rPr sz="2800" spc="-5" dirty="0">
                <a:latin typeface="Times New Roman"/>
                <a:cs typeface="Times New Roman"/>
              </a:rPr>
              <a:t>A	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i="1" spc="-5" dirty="0">
                <a:latin typeface="Times New Roman"/>
                <a:cs typeface="Times New Roman"/>
              </a:rPr>
              <a:t>critical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65"/>
              </a:spcBef>
            </a:pPr>
            <a:r>
              <a:rPr sz="2800" spc="-5" dirty="0">
                <a:latin typeface="Times New Roman"/>
                <a:cs typeface="Times New Roman"/>
              </a:rPr>
              <a:t>velocity is equal </a:t>
            </a:r>
            <a:r>
              <a:rPr sz="2800" dirty="0">
                <a:latin typeface="Times New Roman"/>
                <a:cs typeface="Times New Roman"/>
              </a:rPr>
              <a:t>to the </a:t>
            </a:r>
            <a:r>
              <a:rPr sz="2800" spc="-5" dirty="0">
                <a:latin typeface="Times New Roman"/>
                <a:cs typeface="Times New Roman"/>
              </a:rPr>
              <a:t>velocity of a  gravity wave having small amplitude. A  gravity wave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produced by a  change in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depth. </a:t>
            </a:r>
            <a:r>
              <a:rPr sz="2800" dirty="0">
                <a:latin typeface="Times New Roman"/>
                <a:cs typeface="Times New Roman"/>
              </a:rPr>
              <a:t>The flow is  </a:t>
            </a:r>
            <a:r>
              <a:rPr sz="2800" spc="-5" dirty="0">
                <a:latin typeface="Times New Roman"/>
                <a:cs typeface="Times New Roman"/>
              </a:rPr>
              <a:t>called </a:t>
            </a:r>
            <a:r>
              <a:rPr sz="2800" i="1" spc="-5" dirty="0">
                <a:latin typeface="Times New Roman"/>
                <a:cs typeface="Times New Roman"/>
              </a:rPr>
              <a:t>subcritical flow,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velocity is less than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critical velocity,  and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called </a:t>
            </a:r>
            <a:r>
              <a:rPr sz="2800" i="1" spc="-5" dirty="0">
                <a:latin typeface="Times New Roman"/>
                <a:cs typeface="Times New Roman"/>
              </a:rPr>
              <a:t>supercritical flow 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flow velocity is greater than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critical </a:t>
            </a:r>
            <a:r>
              <a:rPr sz="2800" dirty="0">
                <a:latin typeface="Times New Roman"/>
                <a:cs typeface="Times New Roman"/>
              </a:rPr>
              <a:t>velocity.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Froude number, </a:t>
            </a:r>
            <a:r>
              <a:rPr sz="2800" b="1" dirty="0">
                <a:latin typeface="Times New Roman"/>
                <a:cs typeface="Times New Roman"/>
              </a:rPr>
              <a:t>F</a:t>
            </a:r>
            <a:r>
              <a:rPr sz="2800" i="1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,  </a:t>
            </a:r>
            <a:r>
              <a:rPr sz="2800" spc="-5" dirty="0">
                <a:latin typeface="Times New Roman"/>
                <a:cs typeface="Times New Roman"/>
              </a:rPr>
              <a:t>is equal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ratio of inertial and  gravitational forces and,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 rectangular  channel, it is defined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1467" y="1106169"/>
            <a:ext cx="7848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𝐹𝑟</a:t>
            </a:r>
            <a:r>
              <a:rPr sz="2800" spc="14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6809" y="836422"/>
            <a:ext cx="247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𝑉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3384" y="1106169"/>
            <a:ext cx="533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0065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9478" y="1398777"/>
            <a:ext cx="706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200" spc="352" baseline="-4960" dirty="0">
                <a:latin typeface="Cambria Math"/>
                <a:cs typeface="Cambria Math"/>
              </a:rPr>
              <a:t>√</a:t>
            </a:r>
            <a:r>
              <a:rPr sz="2800" spc="-5" dirty="0">
                <a:latin typeface="Cambria Math"/>
                <a:cs typeface="Cambria Math"/>
              </a:rPr>
              <a:t>𝑔𝑦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72178" y="1372616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62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2004" y="1857501"/>
            <a:ext cx="5969000" cy="45415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635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y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depth. Depending  upon the value of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is classified as  </a:t>
            </a:r>
            <a:r>
              <a:rPr sz="2800" i="1" spc="-5" dirty="0">
                <a:latin typeface="Times New Roman"/>
                <a:cs typeface="Times New Roman"/>
              </a:rPr>
              <a:t>subcritical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 &lt; </a:t>
            </a:r>
            <a:r>
              <a:rPr sz="2800" spc="-5" dirty="0">
                <a:latin typeface="Times New Roman"/>
                <a:cs typeface="Times New Roman"/>
              </a:rPr>
              <a:t>1; </a:t>
            </a:r>
            <a:r>
              <a:rPr sz="2800" i="1" spc="-5" dirty="0">
                <a:latin typeface="Times New Roman"/>
                <a:cs typeface="Times New Roman"/>
              </a:rPr>
              <a:t>critical </a:t>
            </a:r>
            <a:r>
              <a:rPr sz="2800" dirty="0">
                <a:latin typeface="Times New Roman"/>
                <a:cs typeface="Times New Roman"/>
              </a:rPr>
              <a:t>if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 </a:t>
            </a:r>
            <a:r>
              <a:rPr sz="2800" spc="-5" dirty="0">
                <a:latin typeface="Times New Roman"/>
                <a:cs typeface="Times New Roman"/>
              </a:rPr>
              <a:t>= 1;  and </a:t>
            </a:r>
            <a:r>
              <a:rPr sz="2800" i="1" spc="-5" dirty="0">
                <a:latin typeface="Times New Roman"/>
                <a:cs typeface="Times New Roman"/>
              </a:rPr>
              <a:t>supercritical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 &gt;</a:t>
            </a:r>
            <a:r>
              <a:rPr sz="2800" i="1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algn="just">
              <a:lnSpc>
                <a:spcPts val="3295"/>
              </a:lnSpc>
            </a:pPr>
            <a:r>
              <a:rPr sz="2800" b="1" spc="-5" dirty="0">
                <a:latin typeface="Times New Roman"/>
                <a:cs typeface="Times New Roman"/>
              </a:rPr>
              <a:t>Terminology,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Nomenclature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Channels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natural or artificial.  Various names </a:t>
            </a:r>
            <a:r>
              <a:rPr sz="2800" dirty="0">
                <a:latin typeface="Times New Roman"/>
                <a:cs typeface="Times New Roman"/>
              </a:rPr>
              <a:t>have </a:t>
            </a:r>
            <a:r>
              <a:rPr sz="2800" spc="-5" dirty="0">
                <a:latin typeface="Times New Roman"/>
                <a:cs typeface="Times New Roman"/>
              </a:rPr>
              <a:t>been </a:t>
            </a:r>
            <a:r>
              <a:rPr sz="2800" dirty="0">
                <a:latin typeface="Times New Roman"/>
                <a:cs typeface="Times New Roman"/>
              </a:rPr>
              <a:t>used for the  </a:t>
            </a:r>
            <a:r>
              <a:rPr sz="2800" spc="-5" dirty="0">
                <a:latin typeface="Times New Roman"/>
                <a:cs typeface="Times New Roman"/>
              </a:rPr>
              <a:t>artificial channels: A long</a:t>
            </a:r>
            <a:r>
              <a:rPr sz="2800" spc="6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  having mild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usually excavated in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ground</a:t>
            </a:r>
            <a:r>
              <a:rPr sz="2800" spc="43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4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47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canal.</a:t>
            </a:r>
            <a:r>
              <a:rPr sz="2800" i="1" spc="4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43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6763893"/>
            <a:ext cx="2556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30300" algn="l"/>
                <a:tab pos="2247900" algn="l"/>
              </a:tabLst>
            </a:pPr>
            <a:r>
              <a:rPr sz="2800" spc="-10" dirty="0">
                <a:latin typeface="Times New Roman"/>
                <a:cs typeface="Times New Roman"/>
              </a:rPr>
              <a:t>w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d,</a:t>
            </a:r>
            <a:r>
              <a:rPr sz="2800" dirty="0">
                <a:latin typeface="Times New Roman"/>
                <a:cs typeface="Times New Roman"/>
              </a:rPr>
              <a:t>	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al,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6355461"/>
            <a:ext cx="4001770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95"/>
              </a:spcBef>
              <a:tabLst>
                <a:tab pos="1657350" algn="l"/>
                <a:tab pos="2749550" algn="l"/>
              </a:tabLst>
            </a:pPr>
            <a:r>
              <a:rPr sz="2800" spc="-5" dirty="0">
                <a:latin typeface="Times New Roman"/>
                <a:cs typeface="Times New Roman"/>
              </a:rPr>
              <a:t>supported	above	</a:t>
            </a:r>
            <a:r>
              <a:rPr sz="2800" dirty="0">
                <a:latin typeface="Times New Roman"/>
                <a:cs typeface="Times New Roman"/>
              </a:rPr>
              <a:t>ground</a:t>
            </a:r>
            <a:endParaRPr sz="2800">
              <a:latin typeface="Times New Roman"/>
              <a:cs typeface="Times New Roman"/>
            </a:endParaRPr>
          </a:p>
          <a:p>
            <a:pPr marL="2785110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concrete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2114" y="6355461"/>
            <a:ext cx="197548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38125" marR="5080" indent="-226060">
              <a:lnSpc>
                <a:spcPts val="3220"/>
              </a:lnSpc>
              <a:spcBef>
                <a:spcPts val="320"/>
              </a:spcBef>
              <a:tabLst>
                <a:tab pos="714375" algn="l"/>
                <a:tab pos="769620" algn="l"/>
                <a:tab pos="1666239" algn="l"/>
                <a:tab pos="1804035" algn="l"/>
              </a:tabLst>
            </a:pPr>
            <a:r>
              <a:rPr sz="2800" spc="-5" dirty="0">
                <a:latin typeface="Times New Roman"/>
                <a:cs typeface="Times New Roman"/>
              </a:rPr>
              <a:t>and		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ilt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  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7174230"/>
            <a:ext cx="5967730" cy="167893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i="1" spc="-5" dirty="0">
                <a:latin typeface="Times New Roman"/>
                <a:cs typeface="Times New Roman"/>
              </a:rPr>
              <a:t>flume.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i="1" spc="-5" dirty="0">
                <a:latin typeface="Times New Roman"/>
                <a:cs typeface="Times New Roman"/>
              </a:rPr>
              <a:t>chute </a:t>
            </a:r>
            <a:r>
              <a:rPr sz="2800" spc="-5" dirty="0">
                <a:latin typeface="Times New Roman"/>
                <a:cs typeface="Times New Roman"/>
              </a:rPr>
              <a:t>is a channel having very  steep bottom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and almost vertical  </a:t>
            </a:r>
            <a:r>
              <a:rPr sz="2800" dirty="0">
                <a:latin typeface="Times New Roman"/>
                <a:cs typeface="Times New Roman"/>
              </a:rPr>
              <a:t>sides.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i="1" dirty="0">
                <a:latin typeface="Times New Roman"/>
                <a:cs typeface="Times New Roman"/>
              </a:rPr>
              <a:t>tunnel </a:t>
            </a:r>
            <a:r>
              <a:rPr sz="2800" spc="-5" dirty="0">
                <a:latin typeface="Times New Roman"/>
                <a:cs typeface="Times New Roman"/>
              </a:rPr>
              <a:t>is a channel excavated  through a hill or a mountain. A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short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69635" cy="82219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8890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channel flowing partly full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referred to  as 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culvert.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A channel having </a:t>
            </a:r>
            <a:r>
              <a:rPr sz="2800" dirty="0">
                <a:latin typeface="Times New Roman"/>
                <a:cs typeface="Times New Roman"/>
              </a:rPr>
              <a:t>the same cross </a:t>
            </a:r>
            <a:r>
              <a:rPr sz="2800" spc="-5" dirty="0">
                <a:latin typeface="Times New Roman"/>
                <a:cs typeface="Times New Roman"/>
              </a:rPr>
              <a:t>section  and bottom </a:t>
            </a:r>
            <a:r>
              <a:rPr sz="2800" dirty="0">
                <a:latin typeface="Times New Roman"/>
                <a:cs typeface="Times New Roman"/>
              </a:rPr>
              <a:t>slope throughout </a:t>
            </a:r>
            <a:r>
              <a:rPr sz="2800" spc="-5" dirty="0">
                <a:latin typeface="Times New Roman"/>
                <a:cs typeface="Times New Roman"/>
              </a:rPr>
              <a:t>is referred  to  as   a   </a:t>
            </a:r>
            <a:r>
              <a:rPr sz="2800" i="1" spc="-5" dirty="0">
                <a:latin typeface="Times New Roman"/>
                <a:cs typeface="Times New Roman"/>
              </a:rPr>
              <a:t>prismatic  channel,   </a:t>
            </a:r>
            <a:r>
              <a:rPr sz="2800" spc="-5" dirty="0">
                <a:latin typeface="Times New Roman"/>
                <a:cs typeface="Times New Roman"/>
              </a:rPr>
              <a:t>whereas 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</a:pPr>
            <a:r>
              <a:rPr sz="2800" spc="-5" dirty="0">
                <a:latin typeface="Times New Roman"/>
                <a:cs typeface="Times New Roman"/>
              </a:rPr>
              <a:t>channel </a:t>
            </a:r>
            <a:r>
              <a:rPr sz="2800" dirty="0">
                <a:latin typeface="Times New Roman"/>
                <a:cs typeface="Times New Roman"/>
              </a:rPr>
              <a:t>having </a:t>
            </a:r>
            <a:r>
              <a:rPr sz="2800" spc="-5" dirty="0">
                <a:latin typeface="Times New Roman"/>
                <a:cs typeface="Times New Roman"/>
              </a:rPr>
              <a:t>varying cross</a:t>
            </a:r>
            <a:r>
              <a:rPr sz="2800" spc="5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  and/or </a:t>
            </a:r>
            <a:r>
              <a:rPr sz="2800" dirty="0">
                <a:latin typeface="Times New Roman"/>
                <a:cs typeface="Times New Roman"/>
              </a:rPr>
              <a:t>bottom </a:t>
            </a:r>
            <a:r>
              <a:rPr sz="2800" spc="-5" dirty="0">
                <a:latin typeface="Times New Roman"/>
                <a:cs typeface="Times New Roman"/>
              </a:rPr>
              <a:t>slope is called a </a:t>
            </a:r>
            <a:r>
              <a:rPr sz="2800" i="1" dirty="0">
                <a:latin typeface="Times New Roman"/>
                <a:cs typeface="Times New Roman"/>
              </a:rPr>
              <a:t>non-  </a:t>
            </a:r>
            <a:r>
              <a:rPr sz="2800" i="1" spc="-5" dirty="0">
                <a:latin typeface="Times New Roman"/>
                <a:cs typeface="Times New Roman"/>
              </a:rPr>
              <a:t>prismatic channel. </a:t>
            </a:r>
            <a:r>
              <a:rPr sz="2800" spc="-5" dirty="0">
                <a:latin typeface="Times New Roman"/>
                <a:cs typeface="Times New Roman"/>
              </a:rPr>
              <a:t>A long channel may  be  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comprised   </a:t>
            </a:r>
            <a:r>
              <a:rPr sz="2800" spc="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  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several   </a:t>
            </a:r>
            <a:r>
              <a:rPr sz="2800" spc="1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prismatic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channels. A cross section taken </a:t>
            </a:r>
            <a:r>
              <a:rPr sz="2800" i="1" spc="-5" dirty="0">
                <a:latin typeface="Times New Roman"/>
                <a:cs typeface="Times New Roman"/>
              </a:rPr>
              <a:t>normal</a:t>
            </a:r>
            <a:r>
              <a:rPr sz="2800" i="1" spc="1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0"/>
              </a:spcBef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direction of flow (e.g., Section BB in 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1)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called a </a:t>
            </a:r>
            <a:r>
              <a:rPr sz="2800" i="1" spc="-5" dirty="0">
                <a:latin typeface="Times New Roman"/>
                <a:cs typeface="Times New Roman"/>
              </a:rPr>
              <a:t>channel </a:t>
            </a:r>
            <a:r>
              <a:rPr sz="2800" i="1" dirty="0">
                <a:latin typeface="Times New Roman"/>
                <a:cs typeface="Times New Roman"/>
              </a:rPr>
              <a:t>section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The  depth of </a:t>
            </a:r>
            <a:r>
              <a:rPr sz="2800" dirty="0">
                <a:latin typeface="Times New Roman"/>
                <a:cs typeface="Times New Roman"/>
              </a:rPr>
              <a:t>flow, </a:t>
            </a:r>
            <a:r>
              <a:rPr sz="2800" i="1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at a section is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i="1" spc="-5" dirty="0">
                <a:latin typeface="Times New Roman"/>
                <a:cs typeface="Times New Roman"/>
              </a:rPr>
              <a:t>vertical </a:t>
            </a:r>
            <a:r>
              <a:rPr sz="2800" spc="-5" dirty="0">
                <a:latin typeface="Times New Roman"/>
                <a:cs typeface="Times New Roman"/>
              </a:rPr>
              <a:t>distance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lowest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section from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free surface.  The </a:t>
            </a:r>
            <a:r>
              <a:rPr sz="2800" i="1" spc="-5" dirty="0">
                <a:latin typeface="Times New Roman"/>
                <a:cs typeface="Times New Roman"/>
              </a:rPr>
              <a:t>depth of flow section, </a:t>
            </a:r>
            <a:r>
              <a:rPr sz="2800" i="1" spc="15" dirty="0">
                <a:latin typeface="Times New Roman"/>
                <a:cs typeface="Times New Roman"/>
              </a:rPr>
              <a:t>d</a:t>
            </a:r>
            <a:r>
              <a:rPr sz="2800" spc="15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depth  of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i="1" spc="-5" dirty="0">
                <a:latin typeface="Times New Roman"/>
                <a:cs typeface="Times New Roman"/>
              </a:rPr>
              <a:t>normal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direction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flow.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i="1" dirty="0">
                <a:latin typeface="Times New Roman"/>
                <a:cs typeface="Times New Roman"/>
              </a:rPr>
              <a:t>stage, </a:t>
            </a:r>
            <a:r>
              <a:rPr sz="2800" i="1" spc="5" dirty="0">
                <a:latin typeface="Times New Roman"/>
                <a:cs typeface="Times New Roman"/>
              </a:rPr>
              <a:t>Z</a:t>
            </a:r>
            <a:r>
              <a:rPr sz="2800" spc="5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elevation or vertical  distance of free surface above a specified  datum (  </a:t>
            </a:r>
            <a:r>
              <a:rPr sz="2800" dirty="0">
                <a:latin typeface="Times New Roman"/>
                <a:cs typeface="Times New Roman"/>
              </a:rPr>
              <a:t>Fig.1).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top </a:t>
            </a:r>
            <a:r>
              <a:rPr sz="2800" i="1" spc="-5" dirty="0">
                <a:latin typeface="Times New Roman"/>
                <a:cs typeface="Times New Roman"/>
              </a:rPr>
              <a:t>width, </a:t>
            </a:r>
            <a:r>
              <a:rPr sz="2800" i="1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43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1540" cy="12700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width of channel section 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free  surface.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flow area, A</a:t>
            </a:r>
            <a:r>
              <a:rPr sz="2800" spc="-5" dirty="0">
                <a:latin typeface="Times New Roman"/>
                <a:cs typeface="Times New Roman"/>
              </a:rPr>
              <a:t>, is </a:t>
            </a:r>
            <a:r>
              <a:rPr sz="2800" dirty="0">
                <a:latin typeface="Times New Roman"/>
                <a:cs typeface="Times New Roman"/>
              </a:rPr>
              <a:t>the cross-  </a:t>
            </a:r>
            <a:r>
              <a:rPr sz="2800" spc="-5" dirty="0">
                <a:latin typeface="Times New Roman"/>
                <a:cs typeface="Times New Roman"/>
              </a:rPr>
              <a:t>sectional area of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i="1" spc="-5" dirty="0">
                <a:latin typeface="Times New Roman"/>
                <a:cs typeface="Times New Roman"/>
              </a:rPr>
              <a:t>normal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105914"/>
            <a:ext cx="5970905" cy="249618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direction of </a:t>
            </a:r>
            <a:r>
              <a:rPr sz="2800" dirty="0">
                <a:latin typeface="Times New Roman"/>
                <a:cs typeface="Times New Roman"/>
              </a:rPr>
              <a:t>flow. The </a:t>
            </a:r>
            <a:r>
              <a:rPr sz="2800" i="1" spc="-5" dirty="0">
                <a:latin typeface="Times New Roman"/>
                <a:cs typeface="Times New Roman"/>
              </a:rPr>
              <a:t>wetted </a:t>
            </a:r>
            <a:r>
              <a:rPr sz="2800" i="1" dirty="0">
                <a:latin typeface="Times New Roman"/>
                <a:cs typeface="Times New Roman"/>
              </a:rPr>
              <a:t>perimeter,  </a:t>
            </a:r>
            <a:r>
              <a:rPr sz="2800" i="1" spc="-5" dirty="0">
                <a:latin typeface="Times New Roman"/>
                <a:cs typeface="Times New Roman"/>
              </a:rPr>
              <a:t>P </a:t>
            </a:r>
            <a:r>
              <a:rPr sz="2800" spc="-5" dirty="0">
                <a:latin typeface="Times New Roman"/>
                <a:cs typeface="Times New Roman"/>
              </a:rPr>
              <a:t>is defined as </a:t>
            </a:r>
            <a:r>
              <a:rPr sz="2800" dirty="0">
                <a:latin typeface="Times New Roman"/>
                <a:cs typeface="Times New Roman"/>
              </a:rPr>
              <a:t>the length </a:t>
            </a:r>
            <a:r>
              <a:rPr sz="2800" spc="-5" dirty="0">
                <a:latin typeface="Times New Roman"/>
                <a:cs typeface="Times New Roman"/>
              </a:rPr>
              <a:t>of line of  intersection of channel wetted surface  with a cross-sectional plane normal to </a:t>
            </a:r>
            <a:r>
              <a:rPr sz="2800" dirty="0">
                <a:latin typeface="Times New Roman"/>
                <a:cs typeface="Times New Roman"/>
              </a:rPr>
              <a:t>the  flow direction.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hydraulic radius, </a:t>
            </a:r>
            <a:r>
              <a:rPr sz="2800" i="1" spc="5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, 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hydraulic depth, </a:t>
            </a:r>
            <a:r>
              <a:rPr sz="2800" i="1" spc="-10" dirty="0">
                <a:latin typeface="Times New Roman"/>
                <a:cs typeface="Times New Roman"/>
              </a:rPr>
              <a:t>D,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defined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37561" y="4787011"/>
            <a:ext cx="637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𝑹</a:t>
            </a:r>
            <a:r>
              <a:rPr sz="2800" spc="7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0826" y="505345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87622" y="4787011"/>
            <a:ext cx="149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7725" algn="l"/>
              </a:tabLst>
            </a:pPr>
            <a:r>
              <a:rPr sz="2800" spc="-5" dirty="0">
                <a:latin typeface="Cambria Math"/>
                <a:cs typeface="Cambria Math"/>
              </a:rPr>
              <a:t>𝒂𝒏𝒅	𝑫</a:t>
            </a:r>
            <a:r>
              <a:rPr sz="2800" spc="8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126" y="4434103"/>
            <a:ext cx="2388870" cy="10439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750"/>
              </a:spcBef>
              <a:tabLst>
                <a:tab pos="2129155" algn="l"/>
              </a:tabLst>
            </a:pPr>
            <a:r>
              <a:rPr sz="2800" spc="-5" dirty="0">
                <a:latin typeface="Cambria Math"/>
                <a:cs typeface="Cambria Math"/>
              </a:rPr>
              <a:t>𝑨	𝑨</a:t>
            </a:r>
            <a:endParaRPr sz="2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2118995" algn="l"/>
              </a:tabLst>
            </a:pPr>
            <a:r>
              <a:rPr sz="2800" spc="-5" dirty="0">
                <a:latin typeface="Cambria Math"/>
                <a:cs typeface="Cambria Math"/>
              </a:rPr>
              <a:t>𝑷	𝑩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67248" y="5053457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555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78838" y="7597902"/>
            <a:ext cx="4013200" cy="127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 1 Typical cross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section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Chapter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3449" y="5800717"/>
            <a:ext cx="5943271" cy="1831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905" cy="7813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29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Velocity and Pressure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Distribution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in a channel</a:t>
            </a:r>
            <a:r>
              <a:rPr sz="2800" spc="5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  varies from one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to another. This </a:t>
            </a:r>
            <a:r>
              <a:rPr sz="2800" dirty="0">
                <a:latin typeface="Times New Roman"/>
                <a:cs typeface="Times New Roman"/>
              </a:rPr>
              <a:t>is  </a:t>
            </a:r>
            <a:r>
              <a:rPr sz="2800" spc="-5" dirty="0">
                <a:latin typeface="Times New Roman"/>
                <a:cs typeface="Times New Roman"/>
              </a:rPr>
              <a:t>due to shear stress 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bottom and at  </a:t>
            </a:r>
            <a:r>
              <a:rPr sz="2800" dirty="0">
                <a:latin typeface="Times New Roman"/>
                <a:cs typeface="Times New Roman"/>
              </a:rPr>
              <a:t>the sides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and due to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presence of free surface.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2 shows  typical velocity distributions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different  channel </a:t>
            </a:r>
            <a:r>
              <a:rPr sz="2800" dirty="0">
                <a:latin typeface="Times New Roman"/>
                <a:cs typeface="Times New Roman"/>
              </a:rPr>
              <a:t>cross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sections.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may have</a:t>
            </a:r>
            <a:r>
              <a:rPr sz="2800" spc="4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components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in all three </a:t>
            </a:r>
            <a:r>
              <a:rPr sz="2800" dirty="0">
                <a:latin typeface="Times New Roman"/>
                <a:cs typeface="Times New Roman"/>
              </a:rPr>
              <a:t>Cartesian </a:t>
            </a:r>
            <a:r>
              <a:rPr sz="2800" spc="-5" dirty="0">
                <a:latin typeface="Times New Roman"/>
                <a:cs typeface="Times New Roman"/>
              </a:rPr>
              <a:t>coordinate  directions. However,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components of  velocity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vertical and transverse  directions are usually small and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 neglected. Therefore, only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velocity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direction of flow needs </a:t>
            </a:r>
            <a:r>
              <a:rPr sz="2800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be considered. This velocity component  varies with depth from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free surface.  A typical variation of velocity with depth  is shown in Fig.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1510" y="5055489"/>
            <a:ext cx="39281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/>
                <a:cs typeface="Times New Roman"/>
              </a:rPr>
              <a:t>Fig.2 velocity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distribution</a:t>
            </a:r>
          </a:p>
        </p:txBody>
      </p:sp>
      <p:sp>
        <p:nvSpPr>
          <p:cNvPr id="3" name="object 3"/>
          <p:cNvSpPr/>
          <p:nvPr/>
        </p:nvSpPr>
        <p:spPr>
          <a:xfrm>
            <a:off x="933449" y="914516"/>
            <a:ext cx="5934900" cy="41749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4124" y="5907290"/>
            <a:ext cx="2714815" cy="3133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304" y="879093"/>
            <a:ext cx="5805805" cy="208724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561590" marR="17780" indent="-2350770">
              <a:lnSpc>
                <a:spcPts val="3220"/>
              </a:lnSpc>
              <a:spcBef>
                <a:spcPts val="320"/>
              </a:spcBef>
            </a:pPr>
            <a:r>
              <a:rPr b="1" spc="-5" dirty="0">
                <a:latin typeface="Times New Roman"/>
                <a:cs typeface="Times New Roman"/>
              </a:rPr>
              <a:t>Fig. 3 </a:t>
            </a:r>
            <a:r>
              <a:rPr b="1" dirty="0">
                <a:latin typeface="Times New Roman"/>
                <a:cs typeface="Times New Roman"/>
              </a:rPr>
              <a:t>Typical </a:t>
            </a:r>
            <a:r>
              <a:rPr b="1" spc="-5" dirty="0">
                <a:latin typeface="Times New Roman"/>
                <a:cs typeface="Times New Roman"/>
              </a:rPr>
              <a:t>velocity variation with  depth</a:t>
            </a:r>
          </a:p>
          <a:p>
            <a:pPr marL="25400" marR="187325">
              <a:lnSpc>
                <a:spcPts val="3220"/>
              </a:lnSpc>
              <a:spcBef>
                <a:spcPts val="5"/>
              </a:spcBef>
              <a:tabLst>
                <a:tab pos="3737610" algn="l"/>
              </a:tabLst>
            </a:pPr>
            <a:r>
              <a:rPr spc="-5" dirty="0"/>
              <a:t>Vs= surface velocity, </a:t>
            </a:r>
            <a:r>
              <a:rPr spc="5" dirty="0"/>
              <a:t>v</a:t>
            </a:r>
            <a:r>
              <a:rPr sz="2700" spc="7" baseline="-6172" dirty="0"/>
              <a:t>s </a:t>
            </a:r>
            <a:r>
              <a:rPr sz="2800" spc="-5" dirty="0"/>
              <a:t>is </a:t>
            </a:r>
            <a:r>
              <a:rPr sz="2800" dirty="0"/>
              <a:t>not </a:t>
            </a:r>
            <a:r>
              <a:rPr sz="2800" spc="-10" dirty="0"/>
              <a:t>max  </a:t>
            </a:r>
            <a:r>
              <a:rPr sz="2800" spc="-5" dirty="0"/>
              <a:t>because </a:t>
            </a:r>
            <a:r>
              <a:rPr sz="2800" dirty="0"/>
              <a:t>of the </a:t>
            </a:r>
            <a:r>
              <a:rPr sz="2800" spc="-5" dirty="0"/>
              <a:t>secondary currents, max  velocity at</a:t>
            </a:r>
            <a:r>
              <a:rPr sz="2800" spc="10" dirty="0"/>
              <a:t> </a:t>
            </a:r>
            <a:r>
              <a:rPr sz="2800" dirty="0"/>
              <a:t>(0.05-0.25)</a:t>
            </a:r>
            <a:r>
              <a:rPr sz="2800" spc="5" dirty="0"/>
              <a:t> </a:t>
            </a:r>
            <a:r>
              <a:rPr sz="2800" dirty="0"/>
              <a:t>y.	</a:t>
            </a:r>
            <a:r>
              <a:rPr sz="2800" spc="-5" dirty="0"/>
              <a:t>In the</a:t>
            </a:r>
            <a:r>
              <a:rPr sz="2800" spc="-20" dirty="0"/>
              <a:t> </a:t>
            </a:r>
            <a:r>
              <a:rPr sz="2800" spc="-5" dirty="0"/>
              <a:t>field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89304" y="2924682"/>
            <a:ext cx="5455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measurements 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700" baseline="-6172" dirty="0">
                <a:latin typeface="Times New Roman"/>
                <a:cs typeface="Times New Roman"/>
              </a:rPr>
              <a:t>0.6 </a:t>
            </a:r>
            <a:r>
              <a:rPr sz="2800" spc="-5" dirty="0">
                <a:latin typeface="Times New Roman"/>
                <a:cs typeface="Times New Roman"/>
              </a:rPr>
              <a:t>is average or 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700" baseline="-6172" dirty="0">
                <a:latin typeface="Times New Roman"/>
                <a:cs typeface="Times New Roman"/>
              </a:rPr>
              <a:t>ave</a:t>
            </a:r>
            <a:r>
              <a:rPr sz="2700" spc="112" baseline="-617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6082" y="3709542"/>
            <a:ext cx="4654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40" dirty="0">
                <a:latin typeface="Cambria Math"/>
                <a:cs typeface="Cambria Math"/>
              </a:rPr>
              <a:t>𝑎</a:t>
            </a:r>
            <a:r>
              <a:rPr sz="2000" spc="75" dirty="0">
                <a:latin typeface="Cambria Math"/>
                <a:cs typeface="Cambria Math"/>
              </a:rPr>
              <a:t>𝑣</a:t>
            </a:r>
            <a:r>
              <a:rPr sz="2000" spc="185" dirty="0">
                <a:latin typeface="Cambria Math"/>
                <a:cs typeface="Cambria Math"/>
              </a:rPr>
              <a:t>𝑒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8470" y="3339211"/>
            <a:ext cx="2777490" cy="648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4120">
              <a:lnSpc>
                <a:spcPts val="2455"/>
              </a:lnSpc>
              <a:spcBef>
                <a:spcPts val="95"/>
              </a:spcBef>
            </a:pPr>
            <a:r>
              <a:rPr sz="4200" spc="22" baseline="11904" dirty="0">
                <a:latin typeface="Cambria Math"/>
                <a:cs typeface="Cambria Math"/>
              </a:rPr>
              <a:t>𝑣</a:t>
            </a:r>
            <a:r>
              <a:rPr sz="2000" spc="15" dirty="0">
                <a:latin typeface="Cambria Math"/>
                <a:cs typeface="Cambria Math"/>
              </a:rPr>
              <a:t>0.2 </a:t>
            </a:r>
            <a:r>
              <a:rPr sz="4200" spc="-7" baseline="11904" dirty="0">
                <a:latin typeface="Cambria Math"/>
                <a:cs typeface="Cambria Math"/>
              </a:rPr>
              <a:t>+</a:t>
            </a:r>
            <a:r>
              <a:rPr sz="4200" spc="-359" baseline="11904" dirty="0">
                <a:latin typeface="Cambria Math"/>
                <a:cs typeface="Cambria Math"/>
              </a:rPr>
              <a:t> </a:t>
            </a:r>
            <a:r>
              <a:rPr sz="4200" spc="22" baseline="11904" dirty="0">
                <a:latin typeface="Cambria Math"/>
                <a:cs typeface="Cambria Math"/>
              </a:rPr>
              <a:t>𝑣</a:t>
            </a:r>
            <a:r>
              <a:rPr sz="2000" spc="15" dirty="0">
                <a:latin typeface="Cambria Math"/>
                <a:cs typeface="Cambria Math"/>
              </a:rPr>
              <a:t>0.8</a:t>
            </a:r>
            <a:endParaRPr sz="2000">
              <a:latin typeface="Cambria Math"/>
              <a:cs typeface="Cambria Math"/>
            </a:endParaRPr>
          </a:p>
          <a:p>
            <a:pPr marL="38100">
              <a:lnSpc>
                <a:spcPts val="2455"/>
              </a:lnSpc>
              <a:tabLst>
                <a:tab pos="770890" algn="l"/>
              </a:tabLst>
            </a:pPr>
            <a:r>
              <a:rPr sz="2800" spc="-5" dirty="0">
                <a:latin typeface="Cambria Math"/>
                <a:cs typeface="Cambria Math"/>
              </a:rPr>
              <a:t>𝑣	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5116" y="3775075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2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3098" y="3802253"/>
            <a:ext cx="1525905" cy="0"/>
          </a:xfrm>
          <a:custGeom>
            <a:avLst/>
            <a:gdLst/>
            <a:ahLst/>
            <a:cxnLst/>
            <a:rect l="l" t="t" r="r" b="b"/>
            <a:pathLst>
              <a:path w="1525904">
                <a:moveTo>
                  <a:pt x="0" y="0"/>
                </a:moveTo>
                <a:lnTo>
                  <a:pt x="1525777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2004" y="5348097"/>
            <a:ext cx="1844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K= 0.8-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0.95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4502" y="4936617"/>
            <a:ext cx="390652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3300"/>
              </a:lnSpc>
              <a:spcBef>
                <a:spcPts val="95"/>
              </a:spcBef>
              <a:tabLst>
                <a:tab pos="1214120" algn="l"/>
                <a:tab pos="1578610" algn="l"/>
              </a:tabLst>
            </a:pPr>
            <a:r>
              <a:rPr sz="2800" spc="25" dirty="0">
                <a:latin typeface="Cambria Math"/>
                <a:cs typeface="Cambria Math"/>
              </a:rPr>
              <a:t>𝑣</a:t>
            </a:r>
            <a:r>
              <a:rPr sz="3000" spc="37" baseline="-16666" dirty="0">
                <a:latin typeface="Cambria Math"/>
                <a:cs typeface="Cambria Math"/>
              </a:rPr>
              <a:t>𝑎𝑣𝑒 </a:t>
            </a:r>
            <a:r>
              <a:rPr sz="3000" spc="6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𝑘	× </a:t>
            </a:r>
            <a:r>
              <a:rPr sz="2800" spc="-65" dirty="0">
                <a:latin typeface="Cambria Math"/>
                <a:cs typeface="Cambria Math"/>
              </a:rPr>
              <a:t>𝑣</a:t>
            </a:r>
            <a:r>
              <a:rPr sz="3000" spc="-97" baseline="-16666" dirty="0">
                <a:latin typeface="Cambria Math"/>
                <a:cs typeface="Cambria Math"/>
              </a:rPr>
              <a:t>𝑠</a:t>
            </a:r>
            <a:endParaRPr sz="3000" baseline="-16666">
              <a:latin typeface="Cambria Math"/>
              <a:cs typeface="Cambria Math"/>
            </a:endParaRPr>
          </a:p>
          <a:p>
            <a:pPr marL="422909">
              <a:lnSpc>
                <a:spcPts val="3300"/>
              </a:lnSpc>
            </a:pPr>
            <a:r>
              <a:rPr sz="2800" spc="-5" dirty="0">
                <a:latin typeface="Times New Roman"/>
                <a:cs typeface="Times New Roman"/>
              </a:rPr>
              <a:t>is determined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field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5756529"/>
            <a:ext cx="5198745" cy="331597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114300">
              <a:lnSpc>
                <a:spcPts val="3229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calibration is different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river to  another.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 marR="951230">
              <a:lnSpc>
                <a:spcPts val="3220"/>
              </a:lnSpc>
            </a:pPr>
            <a:r>
              <a:rPr sz="2800" b="1" spc="-5" dirty="0">
                <a:latin typeface="Times New Roman"/>
                <a:cs typeface="Times New Roman"/>
              </a:rPr>
              <a:t>Energy Coefficient (velocity  coefficient)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60"/>
              </a:lnSpc>
            </a:pPr>
            <a:r>
              <a:rPr sz="2800" b="1" spc="-5" dirty="0">
                <a:latin typeface="Times New Roman"/>
                <a:cs typeface="Times New Roman"/>
              </a:rPr>
              <a:t>There is </a:t>
            </a:r>
            <a:r>
              <a:rPr sz="2800" spc="-5" dirty="0">
                <a:latin typeface="Times New Roman"/>
                <a:cs typeface="Times New Roman"/>
              </a:rPr>
              <a:t>always the assumption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95"/>
              </a:lnSpc>
            </a:pPr>
            <a:r>
              <a:rPr sz="2800" spc="-5" dirty="0">
                <a:latin typeface="Times New Roman"/>
                <a:cs typeface="Times New Roman"/>
              </a:rPr>
              <a:t>constant velocity across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whole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204" y="879093"/>
            <a:ext cx="6074410" cy="53600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63500" marR="215265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section of </a:t>
            </a:r>
            <a:r>
              <a:rPr sz="2800" dirty="0">
                <a:latin typeface="Times New Roman"/>
                <a:cs typeface="Times New Roman"/>
              </a:rPr>
              <a:t>the flows but </a:t>
            </a:r>
            <a:r>
              <a:rPr sz="2800" spc="-5" dirty="0">
                <a:latin typeface="Times New Roman"/>
                <a:cs typeface="Times New Roman"/>
              </a:rPr>
              <a:t>this is </a:t>
            </a:r>
            <a:r>
              <a:rPr sz="2800" dirty="0">
                <a:latin typeface="Times New Roman"/>
                <a:cs typeface="Times New Roman"/>
              </a:rPr>
              <a:t>never </a:t>
            </a:r>
            <a:r>
              <a:rPr sz="2800" spc="-5" dirty="0">
                <a:latin typeface="Times New Roman"/>
                <a:cs typeface="Times New Roman"/>
              </a:rPr>
              <a:t>true  in practice because </a:t>
            </a:r>
            <a:r>
              <a:rPr sz="2800" dirty="0">
                <a:latin typeface="Times New Roman"/>
                <a:cs typeface="Times New Roman"/>
              </a:rPr>
              <a:t>viscous </a:t>
            </a:r>
            <a:r>
              <a:rPr sz="2800" spc="-5" dirty="0">
                <a:latin typeface="Times New Roman"/>
                <a:cs typeface="Times New Roman"/>
              </a:rPr>
              <a:t>drag </a:t>
            </a:r>
            <a:r>
              <a:rPr sz="2800" spc="-10" dirty="0">
                <a:latin typeface="Times New Roman"/>
                <a:cs typeface="Times New Roman"/>
              </a:rPr>
              <a:t>makes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velocity lower near the solid  boundaries.</a:t>
            </a:r>
            <a:endParaRPr sz="2800">
              <a:latin typeface="Times New Roman"/>
              <a:cs typeface="Times New Roman"/>
            </a:endParaRPr>
          </a:p>
          <a:p>
            <a:pPr marL="63500" algn="just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discussed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previous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paragraphs,</a:t>
            </a:r>
            <a:endParaRPr sz="2800">
              <a:latin typeface="Times New Roman"/>
              <a:cs typeface="Times New Roman"/>
            </a:endParaRPr>
          </a:p>
          <a:p>
            <a:pPr marL="63500" marR="55880" algn="just">
              <a:lnSpc>
                <a:spcPct val="95800"/>
              </a:lnSpc>
              <a:spcBef>
                <a:spcPts val="75"/>
              </a:spcBef>
            </a:pP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velocity in a channel section  usually varies from one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to another.  Therefore,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mean velocity head in a  channel section, 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i="1" spc="5" dirty="0">
                <a:latin typeface="Times New Roman"/>
                <a:cs typeface="Times New Roman"/>
              </a:rPr>
              <a:t>V 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800" i="1" spc="-5" dirty="0">
                <a:latin typeface="Times New Roman"/>
                <a:cs typeface="Times New Roman"/>
              </a:rPr>
              <a:t>/</a:t>
            </a:r>
            <a:r>
              <a:rPr sz="2800" spc="-5" dirty="0">
                <a:latin typeface="Times New Roman"/>
                <a:cs typeface="Times New Roman"/>
              </a:rPr>
              <a:t>2</a:t>
            </a:r>
            <a:r>
              <a:rPr sz="2800" i="1" spc="-5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r>
              <a:rPr sz="2700" i="1" spc="-7" baseline="-4629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, is </a:t>
            </a:r>
            <a:r>
              <a:rPr sz="2800" dirty="0">
                <a:latin typeface="Times New Roman"/>
                <a:cs typeface="Times New Roman"/>
              </a:rPr>
              <a:t>not the  </a:t>
            </a:r>
            <a:r>
              <a:rPr sz="2800" spc="-5" dirty="0">
                <a:latin typeface="Times New Roman"/>
                <a:cs typeface="Times New Roman"/>
              </a:rPr>
              <a:t>same 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velocity head,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800" i="1" spc="-5" dirty="0">
                <a:latin typeface="Times New Roman"/>
                <a:cs typeface="Times New Roman"/>
              </a:rPr>
              <a:t>m </a:t>
            </a:r>
            <a:r>
              <a:rPr sz="2800" i="1" dirty="0">
                <a:latin typeface="Times New Roman"/>
                <a:cs typeface="Times New Roman"/>
              </a:rPr>
              <a:t>/</a:t>
            </a:r>
            <a:r>
              <a:rPr sz="2800" dirty="0">
                <a:latin typeface="Times New Roman"/>
                <a:cs typeface="Times New Roman"/>
              </a:rPr>
              <a:t>(2</a:t>
            </a:r>
            <a:r>
              <a:rPr sz="2800" i="1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),  </a:t>
            </a:r>
            <a:r>
              <a:rPr sz="2800" spc="-5" dirty="0">
                <a:latin typeface="Times New Roman"/>
                <a:cs typeface="Times New Roman"/>
              </a:rPr>
              <a:t>computed by </a:t>
            </a:r>
            <a:r>
              <a:rPr sz="2800" dirty="0">
                <a:latin typeface="Times New Roman"/>
                <a:cs typeface="Times New Roman"/>
              </a:rPr>
              <a:t>using the </a:t>
            </a:r>
            <a:r>
              <a:rPr sz="2800" spc="-5" dirty="0">
                <a:latin typeface="Times New Roman"/>
                <a:cs typeface="Times New Roman"/>
              </a:rPr>
              <a:t>mean </a:t>
            </a:r>
            <a:r>
              <a:rPr sz="2800" dirty="0">
                <a:latin typeface="Times New Roman"/>
                <a:cs typeface="Times New Roman"/>
              </a:rPr>
              <a:t>flow  </a:t>
            </a:r>
            <a:r>
              <a:rPr sz="2800" spc="-5" dirty="0">
                <a:latin typeface="Times New Roman"/>
                <a:cs typeface="Times New Roman"/>
              </a:rPr>
              <a:t>velocity, </a:t>
            </a:r>
            <a:r>
              <a:rPr sz="2800" i="1" spc="-5" dirty="0">
                <a:latin typeface="Times New Roman"/>
                <a:cs typeface="Times New Roman"/>
              </a:rPr>
              <a:t>V</a:t>
            </a:r>
            <a:r>
              <a:rPr sz="2700" i="1" spc="-7" baseline="-4629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, in 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subscript </a:t>
            </a:r>
            <a:r>
              <a:rPr sz="2800" i="1" spc="-5" dirty="0">
                <a:latin typeface="Times New Roman"/>
                <a:cs typeface="Times New Roman"/>
              </a:rPr>
              <a:t>m  </a:t>
            </a:r>
            <a:r>
              <a:rPr sz="2800" spc="-5" dirty="0">
                <a:latin typeface="Times New Roman"/>
                <a:cs typeface="Times New Roman"/>
              </a:rPr>
              <a:t>refers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mean values. This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difference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603872"/>
            <a:ext cx="540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39289" algn="l"/>
                <a:tab pos="2565400" algn="l"/>
                <a:tab pos="382079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introducing	an	</a:t>
            </a:r>
            <a:r>
              <a:rPr sz="2800" i="1" spc="-5" dirty="0">
                <a:latin typeface="Times New Roman"/>
                <a:cs typeface="Times New Roman"/>
              </a:rPr>
              <a:t>energy	coefficient,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195441"/>
            <a:ext cx="5969635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985" algn="r">
              <a:lnSpc>
                <a:spcPts val="3290"/>
              </a:lnSpc>
              <a:spcBef>
                <a:spcPts val="95"/>
              </a:spcBef>
              <a:tabLst>
                <a:tab pos="890905" algn="l"/>
                <a:tab pos="1507490" algn="l"/>
                <a:tab pos="2557145" algn="l"/>
                <a:tab pos="3391535" algn="l"/>
                <a:tab pos="5586095" algn="l"/>
              </a:tabLst>
            </a:pP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taken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con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rati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ts val="3290"/>
              </a:lnSpc>
            </a:pPr>
            <a:r>
              <a:rPr sz="2800" i="1" spc="-5" dirty="0">
                <a:latin typeface="Times New Roman"/>
                <a:cs typeface="Times New Roman"/>
              </a:rPr>
              <a:t>α,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014209"/>
            <a:ext cx="596900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  <a:tabLst>
                <a:tab pos="1026794" algn="l"/>
                <a:tab pos="1410335" algn="l"/>
                <a:tab pos="2130425" algn="l"/>
                <a:tab pos="3400425" algn="l"/>
                <a:tab pos="3823335" algn="l"/>
                <a:tab pos="4265295" algn="l"/>
                <a:tab pos="4850765" algn="l"/>
              </a:tabLst>
            </a:pPr>
            <a:r>
              <a:rPr sz="2800" spc="-5" dirty="0">
                <a:latin typeface="Times New Roman"/>
                <a:cs typeface="Times New Roman"/>
              </a:rPr>
              <a:t>which	is	a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so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refer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i="1" spc="-5" dirty="0">
                <a:latin typeface="Times New Roman"/>
                <a:cs typeface="Times New Roman"/>
              </a:rPr>
              <a:t>vel</a:t>
            </a:r>
            <a:r>
              <a:rPr sz="2800" i="1" dirty="0">
                <a:latin typeface="Times New Roman"/>
                <a:cs typeface="Times New Roman"/>
              </a:rPr>
              <a:t>o</a:t>
            </a:r>
            <a:r>
              <a:rPr sz="2800" i="1" spc="-5" dirty="0">
                <a:latin typeface="Times New Roman"/>
                <a:cs typeface="Times New Roman"/>
              </a:rPr>
              <a:t>city  head,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i="1" dirty="0">
                <a:latin typeface="Times New Roman"/>
                <a:cs typeface="Times New Roman"/>
              </a:rPr>
              <a:t>Coriolis </a:t>
            </a:r>
            <a:r>
              <a:rPr sz="2800" i="1" spc="-5" dirty="0">
                <a:latin typeface="Times New Roman"/>
                <a:cs typeface="Times New Roman"/>
              </a:rPr>
              <a:t>coefficient.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62123" y="8388604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5">
                <a:moveTo>
                  <a:pt x="0" y="0"/>
                </a:moveTo>
                <a:lnTo>
                  <a:pt x="452627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76195" y="7721345"/>
            <a:ext cx="1518285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0">
              <a:lnSpc>
                <a:spcPts val="3260"/>
              </a:lnSpc>
              <a:spcBef>
                <a:spcPts val="95"/>
              </a:spcBef>
            </a:pPr>
            <a:r>
              <a:rPr sz="4200" baseline="-20833" dirty="0">
                <a:latin typeface="Cambria Math"/>
                <a:cs typeface="Cambria Math"/>
              </a:rPr>
              <a:t>𝒗</a:t>
            </a: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  <a:p>
            <a:pPr marL="38100">
              <a:lnSpc>
                <a:spcPts val="2520"/>
              </a:lnSpc>
              <a:tabLst>
                <a:tab pos="717550" algn="l"/>
              </a:tabLst>
            </a:pPr>
            <a:r>
              <a:rPr sz="2800" spc="-5" dirty="0">
                <a:latin typeface="Cambria Math"/>
                <a:cs typeface="Cambria Math"/>
              </a:rPr>
              <a:t>(	</a:t>
            </a:r>
            <a:r>
              <a:rPr sz="2800" dirty="0">
                <a:latin typeface="Cambria Math"/>
                <a:cs typeface="Cambria Math"/>
              </a:rPr>
              <a:t>)</a:t>
            </a:r>
            <a:r>
              <a:rPr sz="3000" baseline="-16666" dirty="0">
                <a:latin typeface="Cambria Math"/>
                <a:cs typeface="Cambria Math"/>
              </a:rPr>
              <a:t>𝒎</a:t>
            </a:r>
            <a:r>
              <a:rPr sz="3000" spc="555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≠</a:t>
            </a:r>
            <a:endParaRPr sz="2800">
              <a:latin typeface="Cambria Math"/>
              <a:cs typeface="Cambria Math"/>
            </a:endParaRPr>
          </a:p>
          <a:p>
            <a:pPr marL="185420">
              <a:lnSpc>
                <a:spcPts val="2620"/>
              </a:lnSpc>
            </a:pPr>
            <a:r>
              <a:rPr sz="2800" spc="-10" dirty="0">
                <a:latin typeface="Cambria Math"/>
                <a:cs typeface="Cambria Math"/>
              </a:rPr>
              <a:t>𝟐𝒈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4936" y="7852409"/>
            <a:ext cx="989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20" dirty="0">
                <a:latin typeface="Cambria Math"/>
                <a:cs typeface="Cambria Math"/>
              </a:rPr>
              <a:t>(𝒗</a:t>
            </a:r>
            <a:r>
              <a:rPr sz="3000" spc="30" baseline="-16666" dirty="0">
                <a:latin typeface="Cambria Math"/>
                <a:cs typeface="Cambria Math"/>
              </a:rPr>
              <a:t>𝒎</a:t>
            </a:r>
            <a:r>
              <a:rPr sz="2800" spc="20" dirty="0">
                <a:latin typeface="Cambria Math"/>
                <a:cs typeface="Cambria Math"/>
              </a:rPr>
              <a:t>)</a:t>
            </a:r>
            <a:r>
              <a:rPr sz="3000" spc="30" baseline="29166" dirty="0">
                <a:latin typeface="Cambria Math"/>
                <a:cs typeface="Cambria Math"/>
              </a:rPr>
              <a:t>𝟐</a:t>
            </a:r>
            <a:endParaRPr sz="3000" baseline="29166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6557" y="8361426"/>
            <a:ext cx="477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𝟐𝒈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33036" y="8388604"/>
            <a:ext cx="925194" cy="0"/>
          </a:xfrm>
          <a:custGeom>
            <a:avLst/>
            <a:gdLst/>
            <a:ahLst/>
            <a:cxnLst/>
            <a:rect l="l" t="t" r="r" b="b"/>
            <a:pathLst>
              <a:path w="925195">
                <a:moveTo>
                  <a:pt x="0" y="0"/>
                </a:moveTo>
                <a:lnTo>
                  <a:pt x="925067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290576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having a free surface is </a:t>
            </a:r>
            <a:r>
              <a:rPr sz="2800" dirty="0">
                <a:latin typeface="Times New Roman"/>
                <a:cs typeface="Times New Roman"/>
              </a:rPr>
              <a:t>referred </a:t>
            </a:r>
            <a:r>
              <a:rPr sz="2800" spc="-5" dirty="0">
                <a:latin typeface="Times New Roman"/>
                <a:cs typeface="Times New Roman"/>
              </a:rPr>
              <a:t>to as  </a:t>
            </a:r>
            <a:r>
              <a:rPr sz="2800" i="1" spc="-5" dirty="0">
                <a:latin typeface="Times New Roman"/>
                <a:cs typeface="Times New Roman"/>
              </a:rPr>
              <a:t>free-surface flow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i="1" spc="-5" dirty="0">
                <a:latin typeface="Times New Roman"/>
                <a:cs typeface="Times New Roman"/>
              </a:rPr>
              <a:t>open-channel flow</a:t>
            </a:r>
            <a:r>
              <a:rPr sz="2800" spc="-5" dirty="0">
                <a:latin typeface="Times New Roman"/>
                <a:cs typeface="Times New Roman"/>
              </a:rPr>
              <a:t>.  Here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only force affected is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gravitational force. Some open channel 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occurs naturally as in the case of  creeks and </a:t>
            </a:r>
            <a:r>
              <a:rPr sz="2800" dirty="0">
                <a:latin typeface="Times New Roman"/>
                <a:cs typeface="Times New Roman"/>
              </a:rPr>
              <a:t>rivers,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have generally  </a:t>
            </a:r>
            <a:r>
              <a:rPr sz="2800" spc="-5" dirty="0">
                <a:latin typeface="Times New Roman"/>
                <a:cs typeface="Times New Roman"/>
              </a:rPr>
              <a:t>irregular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cross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sections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varies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741547"/>
            <a:ext cx="95250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depth.  occurs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258" y="3741547"/>
            <a:ext cx="482219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17500" marR="5080" indent="-305435">
              <a:lnSpc>
                <a:spcPts val="3220"/>
              </a:lnSpc>
              <a:spcBef>
                <a:spcPts val="320"/>
              </a:spcBef>
              <a:tabLst>
                <a:tab pos="1052195" algn="l"/>
                <a:tab pos="1120140" algn="l"/>
                <a:tab pos="2430780" algn="l"/>
                <a:tab pos="2849245" algn="l"/>
                <a:tab pos="3352165" algn="l"/>
                <a:tab pos="3842385" algn="l"/>
                <a:tab pos="4234180" algn="l"/>
              </a:tabLst>
            </a:pP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pen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cha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nel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r>
              <a:rPr sz="2800" dirty="0">
                <a:latin typeface="Times New Roman"/>
                <a:cs typeface="Times New Roman"/>
              </a:rPr>
              <a:t>	m</a:t>
            </a:r>
            <a:r>
              <a:rPr sz="2800" spc="-5" dirty="0">
                <a:latin typeface="Times New Roman"/>
                <a:cs typeface="Times New Roman"/>
              </a:rPr>
              <a:t>ay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al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o  in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arti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icial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(i.e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559935"/>
            <a:ext cx="5965825" cy="16789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construction) channels such as flumes  and canals. If there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no free surface and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conduit is flowing full, then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is called </a:t>
            </a:r>
            <a:r>
              <a:rPr sz="2800" i="1" dirty="0">
                <a:latin typeface="Times New Roman"/>
                <a:cs typeface="Times New Roman"/>
              </a:rPr>
              <a:t>pipe </a:t>
            </a:r>
            <a:r>
              <a:rPr sz="2800" i="1" spc="-5" dirty="0">
                <a:latin typeface="Times New Roman"/>
                <a:cs typeface="Times New Roman"/>
              </a:rPr>
              <a:t>flow,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i="1" spc="-5" dirty="0">
                <a:latin typeface="Times New Roman"/>
                <a:cs typeface="Times New Roman"/>
              </a:rPr>
              <a:t>pressurized</a:t>
            </a:r>
            <a:r>
              <a:rPr sz="2800" i="1" spc="2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604" y="879093"/>
            <a:ext cx="4732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(v</a:t>
            </a:r>
            <a:r>
              <a:rPr sz="2700" spc="-7" baseline="32407" dirty="0"/>
              <a:t>2</a:t>
            </a:r>
            <a:r>
              <a:rPr sz="2800" spc="-5" dirty="0"/>
              <a:t>/2g)</a:t>
            </a:r>
            <a:r>
              <a:rPr sz="2700" spc="-7" baseline="-6172" dirty="0"/>
              <a:t>m </a:t>
            </a:r>
            <a:r>
              <a:rPr sz="2800" spc="-5" dirty="0"/>
              <a:t>true mean </a:t>
            </a:r>
            <a:r>
              <a:rPr sz="2800" dirty="0"/>
              <a:t>velocity</a:t>
            </a:r>
            <a:r>
              <a:rPr sz="2800" spc="-229" dirty="0"/>
              <a:t> </a:t>
            </a:r>
            <a:r>
              <a:rPr sz="2800" spc="-5" dirty="0"/>
              <a:t>head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76604" y="1697481"/>
            <a:ext cx="6021070" cy="3723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algn="just">
              <a:lnSpc>
                <a:spcPts val="329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BASIC CONCEPTS</a:t>
            </a:r>
            <a:endParaRPr sz="28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Referring to </a:t>
            </a:r>
            <a:r>
              <a:rPr sz="2800" dirty="0">
                <a:latin typeface="Times New Roman"/>
                <a:cs typeface="Times New Roman"/>
              </a:rPr>
              <a:t>Fig. 4, the </a:t>
            </a:r>
            <a:r>
              <a:rPr sz="2800" spc="-5" dirty="0">
                <a:latin typeface="Times New Roman"/>
                <a:cs typeface="Times New Roman"/>
              </a:rPr>
              <a:t>mass of </a:t>
            </a:r>
            <a:r>
              <a:rPr sz="2800" dirty="0">
                <a:latin typeface="Times New Roman"/>
                <a:cs typeface="Times New Roman"/>
              </a:rPr>
              <a:t>liquid  </a:t>
            </a:r>
            <a:r>
              <a:rPr sz="2800" spc="-5" dirty="0">
                <a:latin typeface="Times New Roman"/>
                <a:cs typeface="Times New Roman"/>
              </a:rPr>
              <a:t>flowing through area ΔA per </a:t>
            </a:r>
            <a:r>
              <a:rPr sz="2800" dirty="0">
                <a:latin typeface="Times New Roman"/>
                <a:cs typeface="Times New Roman"/>
              </a:rPr>
              <a:t>unit </a:t>
            </a:r>
            <a:r>
              <a:rPr sz="2800" spc="-5" dirty="0">
                <a:latin typeface="Times New Roman"/>
                <a:cs typeface="Times New Roman"/>
              </a:rPr>
              <a:t>time =  </a:t>
            </a:r>
            <a:r>
              <a:rPr sz="2800" i="1" spc="-5" dirty="0">
                <a:latin typeface="Times New Roman"/>
                <a:cs typeface="Times New Roman"/>
              </a:rPr>
              <a:t>ρV ΔA</a:t>
            </a:r>
            <a:r>
              <a:rPr sz="2800" spc="-5" dirty="0">
                <a:latin typeface="Times New Roman"/>
                <a:cs typeface="Times New Roman"/>
              </a:rPr>
              <a:t>, in which </a:t>
            </a:r>
            <a:r>
              <a:rPr sz="2800" i="1" spc="-5" dirty="0">
                <a:latin typeface="Times New Roman"/>
                <a:cs typeface="Times New Roman"/>
              </a:rPr>
              <a:t>ρ </a:t>
            </a:r>
            <a:r>
              <a:rPr sz="2800" spc="-5" dirty="0">
                <a:latin typeface="Times New Roman"/>
                <a:cs typeface="Times New Roman"/>
              </a:rPr>
              <a:t>= mass density of </a:t>
            </a:r>
            <a:r>
              <a:rPr sz="2800" dirty="0">
                <a:latin typeface="Times New Roman"/>
                <a:cs typeface="Times New Roman"/>
              </a:rPr>
              <a:t>the  liquid. </a:t>
            </a:r>
            <a:r>
              <a:rPr sz="2800" spc="-10" dirty="0">
                <a:latin typeface="Times New Roman"/>
                <a:cs typeface="Times New Roman"/>
              </a:rPr>
              <a:t>Since,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kinetic energy of mass  </a:t>
            </a:r>
            <a:r>
              <a:rPr sz="2800" i="1" spc="-5" dirty="0">
                <a:latin typeface="Times New Roman"/>
                <a:cs typeface="Times New Roman"/>
              </a:rPr>
              <a:t>m </a:t>
            </a:r>
            <a:r>
              <a:rPr sz="2800" spc="-5" dirty="0">
                <a:latin typeface="Times New Roman"/>
                <a:cs typeface="Times New Roman"/>
              </a:rPr>
              <a:t>traveling at velocity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(1</a:t>
            </a:r>
            <a:r>
              <a:rPr sz="2800" i="1" dirty="0">
                <a:latin typeface="Times New Roman"/>
                <a:cs typeface="Times New Roman"/>
              </a:rPr>
              <a:t>/</a:t>
            </a:r>
            <a:r>
              <a:rPr sz="2800" dirty="0">
                <a:latin typeface="Times New Roman"/>
                <a:cs typeface="Times New Roman"/>
              </a:rPr>
              <a:t>2)</a:t>
            </a:r>
            <a:r>
              <a:rPr sz="2800" i="1" dirty="0">
                <a:latin typeface="Times New Roman"/>
                <a:cs typeface="Times New Roman"/>
              </a:rPr>
              <a:t>mV 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, we  </a:t>
            </a:r>
            <a:r>
              <a:rPr sz="2800" spc="-10" dirty="0">
                <a:latin typeface="Times New Roman"/>
                <a:cs typeface="Times New Roman"/>
              </a:rPr>
              <a:t>can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write</a:t>
            </a:r>
            <a:endParaRPr sz="2800">
              <a:latin typeface="Times New Roman"/>
              <a:cs typeface="Times New Roman"/>
            </a:endParaRPr>
          </a:p>
          <a:p>
            <a:pPr marL="38100" algn="just">
              <a:lnSpc>
                <a:spcPts val="3155"/>
              </a:lnSpc>
            </a:pPr>
            <a:r>
              <a:rPr sz="2800" spc="-5" dirty="0">
                <a:latin typeface="Times New Roman"/>
                <a:cs typeface="Times New Roman"/>
              </a:rPr>
              <a:t>Kinetic energy transfer through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area </a:t>
            </a:r>
            <a:r>
              <a:rPr sz="2800" i="1" spc="-5" dirty="0">
                <a:latin typeface="Times New Roman"/>
                <a:cs typeface="Times New Roman"/>
              </a:rPr>
              <a:t>ΔA</a:t>
            </a:r>
            <a:endParaRPr sz="2800">
              <a:latin typeface="Times New Roman"/>
              <a:cs typeface="Times New Roman"/>
            </a:endParaRPr>
          </a:p>
          <a:p>
            <a:pPr marL="38100" algn="just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per </a:t>
            </a:r>
            <a:r>
              <a:rPr sz="2800" dirty="0">
                <a:latin typeface="Times New Roman"/>
                <a:cs typeface="Times New Roman"/>
              </a:rPr>
              <a:t>unit</a:t>
            </a:r>
            <a:r>
              <a:rPr sz="2800" spc="-10" dirty="0">
                <a:latin typeface="Times New Roman"/>
                <a:cs typeface="Times New Roman"/>
              </a:rPr>
              <a:t> time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5438" y="5758052"/>
            <a:ext cx="177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8138" y="574408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66189" y="5980557"/>
            <a:ext cx="177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6189" y="6369176"/>
            <a:ext cx="177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78889" y="635520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4577" y="6058280"/>
            <a:ext cx="177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𝟑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6088761"/>
            <a:ext cx="1902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8645" algn="l"/>
                <a:tab pos="964565" algn="l"/>
                <a:tab pos="1362710" algn="l"/>
              </a:tabLst>
            </a:pPr>
            <a:r>
              <a:rPr sz="2800" spc="-5" dirty="0">
                <a:latin typeface="Cambria Math"/>
                <a:cs typeface="Cambria Math"/>
              </a:rPr>
              <a:t>=	𝝆	𝑽	∆</a:t>
            </a:r>
            <a:r>
              <a:rPr sz="2800" spc="-7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𝑨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3904" y="5292623"/>
            <a:ext cx="3221990" cy="1247775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550"/>
              </a:spcBef>
              <a:tabLst>
                <a:tab pos="494030" algn="l"/>
                <a:tab pos="2767965" algn="l"/>
              </a:tabLst>
            </a:pP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3000" baseline="45833" dirty="0">
                <a:latin typeface="Cambria Math"/>
                <a:cs typeface="Cambria Math"/>
              </a:rPr>
              <a:t>𝟏 </a:t>
            </a:r>
            <a:r>
              <a:rPr sz="2800" spc="-5" dirty="0">
                <a:latin typeface="Cambria Math"/>
                <a:cs typeface="Cambria Math"/>
              </a:rPr>
              <a:t>𝝆 𝑽</a:t>
            </a:r>
            <a:r>
              <a:rPr sz="2800" spc="2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∆</a:t>
            </a:r>
            <a:r>
              <a:rPr sz="2800" spc="1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𝑨𝑽</a:t>
            </a:r>
            <a:r>
              <a:rPr sz="3000" spc="-7" baseline="29166" dirty="0">
                <a:latin typeface="Cambria Math"/>
                <a:cs typeface="Cambria Math"/>
              </a:rPr>
              <a:t>𝟐	</a:t>
            </a:r>
            <a:r>
              <a:rPr sz="2800" b="1" dirty="0">
                <a:latin typeface="Times New Roman"/>
                <a:cs typeface="Times New Roman"/>
              </a:rPr>
              <a:t>(1)</a:t>
            </a:r>
            <a:endParaRPr sz="2800">
              <a:latin typeface="Times New Roman"/>
              <a:cs typeface="Times New Roman"/>
            </a:endParaRPr>
          </a:p>
          <a:p>
            <a:pPr marR="73025" algn="r">
              <a:lnSpc>
                <a:spcPct val="100000"/>
              </a:lnSpc>
              <a:spcBef>
                <a:spcPts val="145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6599301"/>
            <a:ext cx="5486400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Kinetic energy transfer </a:t>
            </a:r>
            <a:r>
              <a:rPr sz="2800" dirty="0">
                <a:latin typeface="Times New Roman"/>
                <a:cs typeface="Times New Roman"/>
              </a:rPr>
              <a:t>through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per </a:t>
            </a:r>
            <a:r>
              <a:rPr sz="2800" dirty="0">
                <a:latin typeface="Times New Roman"/>
                <a:cs typeface="Times New Roman"/>
              </a:rPr>
              <a:t>unit</a:t>
            </a:r>
            <a:r>
              <a:rPr sz="2800" spc="-10" dirty="0">
                <a:latin typeface="Times New Roman"/>
                <a:cs typeface="Times New Roman"/>
              </a:rPr>
              <a:t> time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66189" y="7408926"/>
            <a:ext cx="177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6189" y="7797545"/>
            <a:ext cx="177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78889" y="7783576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34514" y="7486650"/>
            <a:ext cx="177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𝟑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7517130"/>
            <a:ext cx="1861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8645" algn="l"/>
                <a:tab pos="946785" algn="l"/>
                <a:tab pos="1612900" algn="l"/>
              </a:tabLst>
            </a:pPr>
            <a:r>
              <a:rPr sz="2800" spc="-5" dirty="0">
                <a:latin typeface="Cambria Math"/>
                <a:cs typeface="Cambria Math"/>
              </a:rPr>
              <a:t>=	𝝆	</a:t>
            </a:r>
            <a:r>
              <a:rPr sz="4200" spc="-7" baseline="-2976" dirty="0">
                <a:latin typeface="Cambria Math"/>
                <a:cs typeface="Cambria Math"/>
              </a:rPr>
              <a:t>∫</a:t>
            </a:r>
            <a:r>
              <a:rPr sz="4200" spc="-217" baseline="-297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𝑽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𝑨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6078" y="7517130"/>
            <a:ext cx="440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2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8939" y="2946018"/>
            <a:ext cx="87439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/>
                <a:cs typeface="Times New Roman"/>
              </a:rPr>
              <a:t>Fig.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1204" y="3764407"/>
            <a:ext cx="6073775" cy="53594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63500" marR="558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It follows from </a:t>
            </a:r>
            <a:r>
              <a:rPr sz="2800" dirty="0">
                <a:latin typeface="Times New Roman"/>
                <a:cs typeface="Times New Roman"/>
              </a:rPr>
              <a:t>Eq. </a:t>
            </a:r>
            <a:r>
              <a:rPr sz="2800" spc="-5" dirty="0">
                <a:latin typeface="Times New Roman"/>
                <a:cs typeface="Times New Roman"/>
              </a:rPr>
              <a:t>1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kinetic  energy transfer through area </a:t>
            </a:r>
            <a:r>
              <a:rPr sz="2800" i="1" spc="-5" dirty="0">
                <a:latin typeface="Times New Roman"/>
                <a:cs typeface="Times New Roman"/>
              </a:rPr>
              <a:t>ΔA </a:t>
            </a:r>
            <a:r>
              <a:rPr sz="2800" spc="-5" dirty="0">
                <a:latin typeface="Times New Roman"/>
                <a:cs typeface="Times New Roman"/>
              </a:rPr>
              <a:t>per unit  time may be written as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i="1" dirty="0">
                <a:latin typeface="Times New Roman"/>
                <a:cs typeface="Times New Roman"/>
              </a:rPr>
              <a:t>γV ΔA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i="1" dirty="0">
                <a:latin typeface="Times New Roman"/>
                <a:cs typeface="Times New Roman"/>
              </a:rPr>
              <a:t>V </a:t>
            </a:r>
            <a:r>
              <a:rPr sz="2700" baseline="32407" dirty="0">
                <a:latin typeface="Times New Roman"/>
                <a:cs typeface="Times New Roman"/>
              </a:rPr>
              <a:t>2</a:t>
            </a:r>
            <a:r>
              <a:rPr sz="2800" i="1" dirty="0">
                <a:latin typeface="Times New Roman"/>
                <a:cs typeface="Times New Roman"/>
              </a:rPr>
              <a:t>/</a:t>
            </a:r>
            <a:r>
              <a:rPr sz="2800" dirty="0">
                <a:latin typeface="Times New Roman"/>
                <a:cs typeface="Times New Roman"/>
              </a:rPr>
              <a:t>(2</a:t>
            </a:r>
            <a:r>
              <a:rPr sz="2800" i="1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) </a:t>
            </a:r>
            <a:r>
              <a:rPr sz="2800" spc="-5" dirty="0">
                <a:latin typeface="Times New Roman"/>
                <a:cs typeface="Times New Roman"/>
              </a:rPr>
              <a:t>=  weight of </a:t>
            </a:r>
            <a:r>
              <a:rPr sz="2800" dirty="0">
                <a:latin typeface="Times New Roman"/>
                <a:cs typeface="Times New Roman"/>
              </a:rPr>
              <a:t>liquid </a:t>
            </a:r>
            <a:r>
              <a:rPr sz="2800" spc="-5" dirty="0">
                <a:latin typeface="Times New Roman"/>
                <a:cs typeface="Times New Roman"/>
              </a:rPr>
              <a:t>passing through area </a:t>
            </a:r>
            <a:r>
              <a:rPr sz="2800" i="1" dirty="0">
                <a:latin typeface="Times New Roman"/>
                <a:cs typeface="Times New Roman"/>
              </a:rPr>
              <a:t>ΔA  </a:t>
            </a:r>
            <a:r>
              <a:rPr sz="2800" spc="-5" dirty="0">
                <a:latin typeface="Times New Roman"/>
                <a:cs typeface="Times New Roman"/>
              </a:rPr>
              <a:t>per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unit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</a:t>
            </a:r>
            <a:r>
              <a:rPr sz="2800" spc="17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×</a:t>
            </a:r>
            <a:r>
              <a:rPr sz="2800" i="1" spc="1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velocity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head,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which</a:t>
            </a:r>
            <a:r>
              <a:rPr sz="2800" spc="17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γ</a:t>
            </a:r>
            <a:endParaRPr sz="2800">
              <a:latin typeface="Times New Roman"/>
              <a:cs typeface="Times New Roman"/>
            </a:endParaRPr>
          </a:p>
          <a:p>
            <a:pPr marL="63500" algn="just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43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specific</a:t>
            </a:r>
            <a:r>
              <a:rPr sz="2800" spc="4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weight</a:t>
            </a:r>
            <a:r>
              <a:rPr sz="2800" spc="4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liquid.</a:t>
            </a:r>
            <a:r>
              <a:rPr sz="2800" spc="4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Now,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endParaRPr sz="2800">
              <a:latin typeface="Times New Roman"/>
              <a:cs typeface="Times New Roman"/>
            </a:endParaRPr>
          </a:p>
          <a:p>
            <a:pPr marL="63500" marR="60960" algn="just">
              <a:lnSpc>
                <a:spcPct val="95800"/>
              </a:lnSpc>
              <a:spcBef>
                <a:spcPts val="75"/>
              </a:spcBef>
            </a:pPr>
            <a:r>
              <a:rPr sz="2800" i="1" spc="-5" dirty="0">
                <a:latin typeface="Times New Roman"/>
                <a:cs typeface="Times New Roman"/>
              </a:rPr>
              <a:t>V</a:t>
            </a:r>
            <a:r>
              <a:rPr sz="2700" i="1" spc="-7" baseline="-4629" dirty="0">
                <a:latin typeface="Times New Roman"/>
                <a:cs typeface="Times New Roman"/>
              </a:rPr>
              <a:t>m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mean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 channel </a:t>
            </a:r>
            <a:r>
              <a:rPr sz="2800" dirty="0">
                <a:latin typeface="Times New Roman"/>
                <a:cs typeface="Times New Roman"/>
              </a:rPr>
              <a:t>section, </a:t>
            </a:r>
            <a:r>
              <a:rPr sz="2800" spc="-5" dirty="0">
                <a:latin typeface="Times New Roman"/>
                <a:cs typeface="Times New Roman"/>
              </a:rPr>
              <a:t>then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weight of </a:t>
            </a:r>
            <a:r>
              <a:rPr sz="2800" dirty="0">
                <a:latin typeface="Times New Roman"/>
                <a:cs typeface="Times New Roman"/>
              </a:rPr>
              <a:t>liquid  </a:t>
            </a:r>
            <a:r>
              <a:rPr sz="2800" spc="-5" dirty="0">
                <a:latin typeface="Times New Roman"/>
                <a:cs typeface="Times New Roman"/>
              </a:rPr>
              <a:t>passing  through total area per  unit  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</a:t>
            </a:r>
            <a:endParaRPr sz="2800">
              <a:latin typeface="Times New Roman"/>
              <a:cs typeface="Times New Roman"/>
            </a:endParaRPr>
          </a:p>
          <a:p>
            <a:pPr marL="63500" marR="56515">
              <a:lnSpc>
                <a:spcPts val="3220"/>
              </a:lnSpc>
              <a:spcBef>
                <a:spcPts val="95"/>
              </a:spcBef>
              <a:tabLst>
                <a:tab pos="1021715" algn="l"/>
                <a:tab pos="1661795" algn="l"/>
                <a:tab pos="2320290" algn="l"/>
                <a:tab pos="2901950" algn="l"/>
                <a:tab pos="4191635" algn="l"/>
                <a:tab pos="5008245" algn="l"/>
                <a:tab pos="5567680" algn="l"/>
              </a:tabLst>
            </a:pPr>
            <a:r>
              <a:rPr sz="2800" spc="-10" dirty="0">
                <a:latin typeface="Times New Roman"/>
                <a:cs typeface="Times New Roman"/>
              </a:rPr>
              <a:t>=</a:t>
            </a:r>
            <a:r>
              <a:rPr sz="2800" i="1" spc="-5" dirty="0">
                <a:latin typeface="Times New Roman"/>
                <a:cs typeface="Times New Roman"/>
              </a:rPr>
              <a:t>γ</a:t>
            </a:r>
            <a:r>
              <a:rPr sz="2800" i="1" dirty="0">
                <a:latin typeface="Times New Roman"/>
                <a:cs typeface="Times New Roman"/>
              </a:rPr>
              <a:t>V</a:t>
            </a:r>
            <a:r>
              <a:rPr sz="2800" i="1" spc="-5" dirty="0">
                <a:latin typeface="Times New Roman"/>
                <a:cs typeface="Times New Roman"/>
              </a:rPr>
              <a:t>m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i="1" spc="10" dirty="0">
                <a:latin typeface="Times New Roman"/>
                <a:cs typeface="Times New Roman"/>
              </a:rPr>
              <a:t>d</a:t>
            </a:r>
            <a:r>
              <a:rPr sz="2800" i="1" spc="-1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1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vel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city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head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channel </a:t>
            </a:r>
            <a:r>
              <a:rPr sz="2800" dirty="0">
                <a:latin typeface="Times New Roman"/>
                <a:cs typeface="Times New Roman"/>
              </a:rPr>
              <a:t>section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i="1" spc="-5" dirty="0">
                <a:latin typeface="Times New Roman"/>
                <a:cs typeface="Times New Roman"/>
              </a:rPr>
              <a:t>αV 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800" i="1" spc="-5" dirty="0">
                <a:latin typeface="Times New Roman"/>
                <a:cs typeface="Times New Roman"/>
              </a:rPr>
              <a:t>m </a:t>
            </a:r>
            <a:r>
              <a:rPr sz="2800" i="1" dirty="0">
                <a:latin typeface="Times New Roman"/>
                <a:cs typeface="Times New Roman"/>
              </a:rPr>
              <a:t>/</a:t>
            </a:r>
            <a:r>
              <a:rPr sz="2800" dirty="0">
                <a:latin typeface="Times New Roman"/>
                <a:cs typeface="Times New Roman"/>
              </a:rPr>
              <a:t>(2</a:t>
            </a:r>
            <a:r>
              <a:rPr sz="2800" i="1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), in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α</a:t>
            </a:r>
            <a:endParaRPr sz="2800">
              <a:latin typeface="Times New Roman"/>
              <a:cs typeface="Times New Roman"/>
            </a:endParaRPr>
          </a:p>
          <a:p>
            <a:pPr marL="63500">
              <a:lnSpc>
                <a:spcPts val="3060"/>
              </a:lnSpc>
              <a:tabLst>
                <a:tab pos="467995" algn="l"/>
                <a:tab pos="1822450" algn="l"/>
                <a:tab pos="2700020" algn="l"/>
                <a:tab pos="4515485" algn="l"/>
              </a:tabLst>
            </a:pPr>
            <a:r>
              <a:rPr sz="2800" spc="-5" dirty="0">
                <a:latin typeface="Times New Roman"/>
                <a:cs typeface="Times New Roman"/>
              </a:rPr>
              <a:t>=	</a:t>
            </a:r>
            <a:r>
              <a:rPr sz="2800" dirty="0">
                <a:latin typeface="Times New Roman"/>
                <a:cs typeface="Times New Roman"/>
              </a:rPr>
              <a:t>velocity	</a:t>
            </a:r>
            <a:r>
              <a:rPr sz="2800" spc="-5" dirty="0">
                <a:latin typeface="Times New Roman"/>
                <a:cs typeface="Times New Roman"/>
              </a:rPr>
              <a:t>head	coefficient.	Therefore,</a:t>
            </a:r>
            <a:endParaRPr sz="2800">
              <a:latin typeface="Times New Roman"/>
              <a:cs typeface="Times New Roman"/>
            </a:endParaRPr>
          </a:p>
          <a:p>
            <a:pPr marL="63500">
              <a:lnSpc>
                <a:spcPts val="3295"/>
              </a:lnSpc>
            </a:pPr>
            <a:r>
              <a:rPr sz="2800" spc="-5" dirty="0">
                <a:latin typeface="Times New Roman"/>
                <a:cs typeface="Times New Roman"/>
              </a:rPr>
              <a:t>we can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write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62224" y="914441"/>
            <a:ext cx="2647806" cy="2066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pc="-5" dirty="0"/>
              <a:t>Kinetic energy transfer </a:t>
            </a:r>
            <a:r>
              <a:rPr dirty="0"/>
              <a:t>through </a:t>
            </a:r>
            <a:r>
              <a:rPr spc="-5" dirty="0"/>
              <a:t>area per  unit</a:t>
            </a:r>
            <a:r>
              <a:rPr spc="-10" dirty="0"/>
              <a:t> </a:t>
            </a:r>
            <a:r>
              <a:rPr spc="-5" dirty="0"/>
              <a:t>time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6604" y="2268981"/>
            <a:ext cx="1522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81330" algn="l"/>
              </a:tabLst>
            </a:pPr>
            <a:r>
              <a:rPr sz="2800" spc="-5" dirty="0">
                <a:latin typeface="Cambria Math"/>
                <a:cs typeface="Cambria Math"/>
              </a:rPr>
              <a:t>=	𝝆</a:t>
            </a:r>
            <a:r>
              <a:rPr sz="2800" spc="-65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𝜶𝑽</a:t>
            </a:r>
            <a:r>
              <a:rPr sz="3000" spc="-15" baseline="-16666" dirty="0">
                <a:latin typeface="Cambria Math"/>
                <a:cs typeface="Cambria Math"/>
              </a:rPr>
              <a:t>𝒎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5610" y="2067813"/>
            <a:ext cx="3670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baseline="-20833" dirty="0">
                <a:latin typeface="Cambria Math"/>
                <a:cs typeface="Cambria Math"/>
              </a:rPr>
              <a:t>𝑽</a:t>
            </a:r>
            <a:r>
              <a:rPr sz="1650" dirty="0">
                <a:latin typeface="Cambria Math"/>
                <a:cs typeface="Cambria Math"/>
              </a:rPr>
              <a:t>𝟐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9214" y="2549398"/>
            <a:ext cx="177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5610" y="2112010"/>
            <a:ext cx="1238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650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heavy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𝒎</a:t>
            </a:r>
            <a:r>
              <a:rPr sz="1650" spc="5" dirty="0">
                <a:latin typeface="Cambria Math"/>
                <a:cs typeface="Cambria Math"/>
              </a:rPr>
              <a:t> </a:t>
            </a:r>
            <a:r>
              <a:rPr sz="4200" spc="-7" baseline="-26785" dirty="0">
                <a:latin typeface="Cambria Math"/>
                <a:cs typeface="Cambria Math"/>
              </a:rPr>
              <a:t>∫</a:t>
            </a:r>
            <a:r>
              <a:rPr sz="4200" spc="-172" baseline="-26785" dirty="0">
                <a:latin typeface="Cambria Math"/>
                <a:cs typeface="Cambria Math"/>
              </a:rPr>
              <a:t> </a:t>
            </a:r>
            <a:r>
              <a:rPr sz="4200" spc="-7" baseline="-24801" dirty="0">
                <a:latin typeface="Cambria Math"/>
                <a:cs typeface="Cambria Math"/>
              </a:rPr>
              <a:t>𝒅𝑨</a:t>
            </a:r>
            <a:endParaRPr sz="4200" baseline="-24801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0545" y="2268981"/>
            <a:ext cx="440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2779902"/>
            <a:ext cx="5800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85310" algn="l"/>
              </a:tabLst>
            </a:pPr>
            <a:r>
              <a:rPr sz="2800" spc="-5" dirty="0">
                <a:latin typeface="Times New Roman"/>
                <a:cs typeface="Times New Roman"/>
              </a:rPr>
              <a:t>Hence, it follows from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Eqs.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	and 3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3351403"/>
            <a:ext cx="628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𝜶</a:t>
            </a:r>
            <a:r>
              <a:rPr sz="2800" spc="7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3522" y="3255390"/>
            <a:ext cx="9556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∫ </a:t>
            </a:r>
            <a:r>
              <a:rPr sz="3000" baseline="2777" dirty="0">
                <a:latin typeface="Cambria Math"/>
                <a:cs typeface="Cambria Math"/>
              </a:rPr>
              <a:t>𝑽</a:t>
            </a:r>
            <a:r>
              <a:rPr sz="2475" baseline="28619" dirty="0">
                <a:latin typeface="Cambria Math"/>
                <a:cs typeface="Cambria Math"/>
              </a:rPr>
              <a:t>𝟑</a:t>
            </a:r>
            <a:r>
              <a:rPr sz="2475" spc="-30" baseline="28619" dirty="0">
                <a:latin typeface="Cambria Math"/>
                <a:cs typeface="Cambria Math"/>
              </a:rPr>
              <a:t> </a:t>
            </a:r>
            <a:r>
              <a:rPr sz="3000" spc="-7" baseline="2777" dirty="0">
                <a:latin typeface="Cambria Math"/>
                <a:cs typeface="Cambria Math"/>
              </a:rPr>
              <a:t>𝒅𝑨</a:t>
            </a:r>
            <a:endParaRPr sz="3000" baseline="2777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24557" y="3735451"/>
            <a:ext cx="22097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" dirty="0">
                <a:latin typeface="Cambria Math"/>
                <a:cs typeface="Cambria Math"/>
              </a:rPr>
              <a:t>𝒎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34566" y="3535807"/>
            <a:ext cx="3670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baseline="-20833" dirty="0">
                <a:latin typeface="Cambria Math"/>
                <a:cs typeface="Cambria Math"/>
              </a:rPr>
              <a:t>𝑽</a:t>
            </a:r>
            <a:r>
              <a:rPr sz="1650" dirty="0">
                <a:latin typeface="Cambria Math"/>
                <a:cs typeface="Cambria Math"/>
              </a:rPr>
              <a:t>𝟑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72970" y="3644010"/>
            <a:ext cx="546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∫</a:t>
            </a:r>
            <a:r>
              <a:rPr sz="2000" spc="-190" dirty="0">
                <a:latin typeface="Cambria Math"/>
                <a:cs typeface="Cambria Math"/>
              </a:rPr>
              <a:t> </a:t>
            </a:r>
            <a:r>
              <a:rPr sz="3000" spc="-7" baseline="2777" dirty="0">
                <a:latin typeface="Cambria Math"/>
                <a:cs typeface="Cambria Math"/>
              </a:rPr>
              <a:t>𝒅𝑨</a:t>
            </a:r>
            <a:endParaRPr sz="3000" baseline="2777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72666" y="3617848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>
                <a:moveTo>
                  <a:pt x="0" y="0"/>
                </a:moveTo>
                <a:lnTo>
                  <a:pt x="93451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39666" y="3351403"/>
            <a:ext cx="440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4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3927475"/>
            <a:ext cx="5968365" cy="413321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51815">
              <a:lnSpc>
                <a:spcPts val="3220"/>
              </a:lnSpc>
              <a:spcBef>
                <a:spcPts val="320"/>
              </a:spcBef>
            </a:pPr>
            <a:r>
              <a:rPr sz="2800" b="1" spc="-5" dirty="0">
                <a:latin typeface="Times New Roman"/>
                <a:cs typeface="Times New Roman"/>
              </a:rPr>
              <a:t>α= correction </a:t>
            </a:r>
            <a:r>
              <a:rPr sz="2800" spc="-5" dirty="0">
                <a:latin typeface="Times New Roman"/>
                <a:cs typeface="Times New Roman"/>
              </a:rPr>
              <a:t>coefficient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velocity  distribution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2800" dirty="0">
                <a:latin typeface="Times New Roman"/>
                <a:cs typeface="Times New Roman"/>
              </a:rPr>
              <a:t>Figure </a:t>
            </a:r>
            <a:r>
              <a:rPr sz="2800" spc="-5" dirty="0">
                <a:latin typeface="Times New Roman"/>
                <a:cs typeface="Times New Roman"/>
              </a:rPr>
              <a:t>5 shows a typical cross section of  a natural </a:t>
            </a:r>
            <a:r>
              <a:rPr sz="2800" dirty="0">
                <a:latin typeface="Times New Roman"/>
                <a:cs typeface="Times New Roman"/>
              </a:rPr>
              <a:t>river </a:t>
            </a:r>
            <a:r>
              <a:rPr sz="2800" spc="-5" dirty="0">
                <a:latin typeface="Times New Roman"/>
                <a:cs typeface="Times New Roman"/>
              </a:rPr>
              <a:t>comprising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main  </a:t>
            </a:r>
            <a:r>
              <a:rPr sz="2800" dirty="0">
                <a:latin typeface="Times New Roman"/>
                <a:cs typeface="Times New Roman"/>
              </a:rPr>
              <a:t>river </a:t>
            </a:r>
            <a:r>
              <a:rPr sz="2800" spc="-5" dirty="0">
                <a:latin typeface="Times New Roman"/>
                <a:cs typeface="Times New Roman"/>
              </a:rPr>
              <a:t>channel and </a:t>
            </a:r>
            <a:r>
              <a:rPr sz="2800" dirty="0">
                <a:latin typeface="Times New Roman"/>
                <a:cs typeface="Times New Roman"/>
              </a:rPr>
              <a:t>the flood </a:t>
            </a:r>
            <a:r>
              <a:rPr sz="2800" spc="-5" dirty="0">
                <a:latin typeface="Times New Roman"/>
                <a:cs typeface="Times New Roman"/>
              </a:rPr>
              <a:t>plain on </a:t>
            </a:r>
            <a:r>
              <a:rPr sz="2800" spc="-10" dirty="0">
                <a:latin typeface="Times New Roman"/>
                <a:cs typeface="Times New Roman"/>
              </a:rPr>
              <a:t>each  </a:t>
            </a:r>
            <a:r>
              <a:rPr sz="2800" dirty="0">
                <a:latin typeface="Times New Roman"/>
                <a:cs typeface="Times New Roman"/>
              </a:rPr>
              <a:t>side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main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channel.</a:t>
            </a:r>
            <a:endParaRPr sz="2800">
              <a:latin typeface="Times New Roman"/>
              <a:cs typeface="Times New Roman"/>
            </a:endParaRPr>
          </a:p>
          <a:p>
            <a:pPr marL="12700" marR="6985" algn="just">
              <a:lnSpc>
                <a:spcPts val="3229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in </a:t>
            </a:r>
            <a:r>
              <a:rPr sz="2800" dirty="0">
                <a:latin typeface="Times New Roman"/>
                <a:cs typeface="Times New Roman"/>
              </a:rPr>
              <a:t>the floodplain </a:t>
            </a:r>
            <a:r>
              <a:rPr sz="2800" spc="-5" dirty="0">
                <a:latin typeface="Times New Roman"/>
                <a:cs typeface="Times New Roman"/>
              </a:rPr>
              <a:t>is  usually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very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low</a:t>
            </a:r>
            <a:r>
              <a:rPr sz="2800" spc="3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3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compared</a:t>
            </a:r>
            <a:r>
              <a:rPr sz="2800" spc="4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spc="3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8425383"/>
            <a:ext cx="4980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05280" algn="l"/>
                <a:tab pos="2232660" algn="l"/>
                <a:tab pos="3214370" algn="l"/>
                <a:tab pos="4691380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variati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vel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ci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8017002"/>
            <a:ext cx="5967095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3290"/>
              </a:lnSpc>
              <a:spcBef>
                <a:spcPts val="95"/>
              </a:spcBef>
              <a:tabLst>
                <a:tab pos="775970" algn="l"/>
                <a:tab pos="1830070" algn="l"/>
                <a:tab pos="3268979" algn="l"/>
                <a:tab pos="3908425" algn="l"/>
                <a:tab pos="5506085" algn="l"/>
              </a:tabLst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m</a:t>
            </a:r>
            <a:r>
              <a:rPr sz="2800" spc="-5" dirty="0">
                <a:latin typeface="Times New Roman"/>
                <a:cs typeface="Times New Roman"/>
              </a:rPr>
              <a:t>ain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sectio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add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R="7620" algn="r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ch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67730" cy="24974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subsection is </a:t>
            </a:r>
            <a:r>
              <a:rPr sz="2800" dirty="0">
                <a:latin typeface="Times New Roman"/>
                <a:cs typeface="Times New Roman"/>
              </a:rPr>
              <a:t>small. </a:t>
            </a:r>
            <a:r>
              <a:rPr sz="2800" spc="-5" dirty="0">
                <a:latin typeface="Times New Roman"/>
                <a:cs typeface="Times New Roman"/>
              </a:rPr>
              <a:t>Therefore, </a:t>
            </a:r>
            <a:r>
              <a:rPr sz="2800" dirty="0">
                <a:latin typeface="Times New Roman"/>
                <a:cs typeface="Times New Roman"/>
              </a:rPr>
              <a:t>each  </a:t>
            </a:r>
            <a:r>
              <a:rPr sz="2800" spc="-5" dirty="0">
                <a:latin typeface="Times New Roman"/>
                <a:cs typeface="Times New Roman"/>
              </a:rPr>
              <a:t>subsection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assumed to have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same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throughout. In such a  case, </a:t>
            </a:r>
            <a:r>
              <a:rPr sz="2800" dirty="0">
                <a:latin typeface="Times New Roman"/>
                <a:cs typeface="Times New Roman"/>
              </a:rPr>
              <a:t>the integration </a:t>
            </a:r>
            <a:r>
              <a:rPr sz="2800" spc="-5" dirty="0">
                <a:latin typeface="Times New Roman"/>
                <a:cs typeface="Times New Roman"/>
              </a:rPr>
              <a:t>of various terms of  Eq. 4 may be replaced by </a:t>
            </a:r>
            <a:r>
              <a:rPr sz="2800" dirty="0">
                <a:latin typeface="Times New Roman"/>
                <a:cs typeface="Times New Roman"/>
              </a:rPr>
              <a:t>summation </a:t>
            </a:r>
            <a:r>
              <a:rPr sz="2800" spc="-5" dirty="0">
                <a:latin typeface="Times New Roman"/>
                <a:cs typeface="Times New Roman"/>
              </a:rPr>
              <a:t>as  follows: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3117" y="5418201"/>
            <a:ext cx="41040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Fig. 5 </a:t>
            </a:r>
            <a:r>
              <a:rPr sz="2800" b="1" dirty="0">
                <a:latin typeface="Times New Roman"/>
                <a:cs typeface="Times New Roman"/>
              </a:rPr>
              <a:t>Typical </a:t>
            </a:r>
            <a:r>
              <a:rPr sz="2800" b="1" spc="-5" dirty="0">
                <a:latin typeface="Times New Roman"/>
                <a:cs typeface="Times New Roman"/>
              </a:rPr>
              <a:t>cross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section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416421"/>
            <a:ext cx="628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𝜶</a:t>
            </a:r>
            <a:r>
              <a:rPr sz="2800" spc="7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1866" y="6308216"/>
            <a:ext cx="233299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ts val="1650"/>
              </a:lnSpc>
              <a:spcBef>
                <a:spcPts val="105"/>
              </a:spcBef>
            </a:pPr>
            <a:r>
              <a:rPr sz="2000" spc="20" dirty="0">
                <a:latin typeface="Cambria Math"/>
                <a:cs typeface="Cambria Math"/>
              </a:rPr>
              <a:t>𝑽</a:t>
            </a:r>
            <a:r>
              <a:rPr sz="2475" spc="30" baseline="28619" dirty="0">
                <a:latin typeface="Cambria Math"/>
                <a:cs typeface="Cambria Math"/>
              </a:rPr>
              <a:t>𝟑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+𝑽</a:t>
            </a:r>
            <a:r>
              <a:rPr sz="2475" spc="30" baseline="28619" dirty="0">
                <a:latin typeface="Cambria Math"/>
                <a:cs typeface="Cambria Math"/>
              </a:rPr>
              <a:t>𝟑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𝟐</a:t>
            </a:r>
            <a:r>
              <a:rPr sz="2000" spc="20" dirty="0">
                <a:latin typeface="Cambria Math"/>
                <a:cs typeface="Cambria Math"/>
              </a:rPr>
              <a:t>+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spc="15" dirty="0">
                <a:latin typeface="Cambria Math"/>
                <a:cs typeface="Cambria Math"/>
              </a:rPr>
              <a:t>𝑽</a:t>
            </a:r>
            <a:r>
              <a:rPr sz="2475" spc="22" baseline="28619" dirty="0">
                <a:latin typeface="Cambria Math"/>
                <a:cs typeface="Cambria Math"/>
              </a:rPr>
              <a:t>𝟑</a:t>
            </a:r>
            <a:r>
              <a:rPr sz="2000" spc="15" dirty="0">
                <a:latin typeface="Cambria Math"/>
                <a:cs typeface="Cambria Math"/>
              </a:rPr>
              <a:t>𝑨</a:t>
            </a:r>
            <a:r>
              <a:rPr sz="2475" spc="22" baseline="-13468" dirty="0">
                <a:latin typeface="Cambria Math"/>
                <a:cs typeface="Cambria Math"/>
              </a:rPr>
              <a:t>𝟑</a:t>
            </a:r>
            <a:endParaRPr sz="2475" baseline="-13468">
              <a:latin typeface="Cambria Math"/>
              <a:cs typeface="Cambria Math"/>
            </a:endParaRPr>
          </a:p>
          <a:p>
            <a:pPr marL="215265">
              <a:lnSpc>
                <a:spcPts val="1230"/>
              </a:lnSpc>
              <a:tabLst>
                <a:tab pos="1006475" algn="l"/>
                <a:tab pos="1852295" algn="l"/>
              </a:tabLst>
            </a:pPr>
            <a:r>
              <a:rPr sz="1650" dirty="0">
                <a:latin typeface="Cambria Math"/>
                <a:cs typeface="Cambria Math"/>
              </a:rPr>
              <a:t>𝟏	𝟐	𝟑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6101" y="6800468"/>
            <a:ext cx="22097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" dirty="0">
                <a:latin typeface="Cambria Math"/>
                <a:cs typeface="Cambria Math"/>
              </a:rPr>
              <a:t>𝒎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6110" y="6696836"/>
            <a:ext cx="19958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𝑽</a:t>
            </a:r>
            <a:r>
              <a:rPr sz="2475" baseline="25252" dirty="0">
                <a:latin typeface="Cambria Math"/>
                <a:cs typeface="Cambria Math"/>
              </a:rPr>
              <a:t>𝟑 </a:t>
            </a:r>
            <a:r>
              <a:rPr sz="2000" dirty="0">
                <a:latin typeface="Cambria Math"/>
                <a:cs typeface="Cambria Math"/>
              </a:rPr>
              <a:t>(</a:t>
            </a:r>
            <a:r>
              <a:rPr sz="2000" spc="-170" dirty="0">
                <a:latin typeface="Cambria Math"/>
                <a:cs typeface="Cambria Math"/>
              </a:rPr>
              <a:t> </a:t>
            </a:r>
            <a:r>
              <a:rPr sz="2000" spc="15" dirty="0">
                <a:latin typeface="Cambria Math"/>
                <a:cs typeface="Cambria Math"/>
              </a:rPr>
              <a:t>𝑨</a:t>
            </a:r>
            <a:r>
              <a:rPr sz="2475" spc="22" baseline="-13468" dirty="0">
                <a:latin typeface="Cambria Math"/>
                <a:cs typeface="Cambria Math"/>
              </a:rPr>
              <a:t>𝟏</a:t>
            </a:r>
            <a:r>
              <a:rPr sz="2000" spc="15" dirty="0">
                <a:latin typeface="Cambria Math"/>
                <a:cs typeface="Cambria Math"/>
              </a:rPr>
              <a:t>+𝑨</a:t>
            </a:r>
            <a:r>
              <a:rPr sz="2475" spc="22" baseline="-13468" dirty="0">
                <a:latin typeface="Cambria Math"/>
                <a:cs typeface="Cambria Math"/>
              </a:rPr>
              <a:t>𝟐</a:t>
            </a:r>
            <a:r>
              <a:rPr sz="2000" spc="15" dirty="0">
                <a:latin typeface="Cambria Math"/>
                <a:cs typeface="Cambria Math"/>
              </a:rPr>
              <a:t>+𝑨</a:t>
            </a:r>
            <a:r>
              <a:rPr sz="2475" spc="22" baseline="-13468" dirty="0">
                <a:latin typeface="Cambria Math"/>
                <a:cs typeface="Cambria Math"/>
              </a:rPr>
              <a:t>𝟑</a:t>
            </a:r>
            <a:r>
              <a:rPr sz="2000" spc="15" dirty="0">
                <a:latin typeface="Cambria Math"/>
                <a:cs typeface="Cambria Math"/>
              </a:rPr>
              <a:t>)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72666" y="6682867"/>
            <a:ext cx="2239010" cy="0"/>
          </a:xfrm>
          <a:custGeom>
            <a:avLst/>
            <a:gdLst/>
            <a:ahLst/>
            <a:cxnLst/>
            <a:rect l="l" t="t" r="r" b="b"/>
            <a:pathLst>
              <a:path w="2239010">
                <a:moveTo>
                  <a:pt x="0" y="0"/>
                </a:moveTo>
                <a:lnTo>
                  <a:pt x="223901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54548" y="6416421"/>
            <a:ext cx="4419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spc="10" dirty="0">
                <a:latin typeface="Times New Roman"/>
                <a:cs typeface="Times New Roman"/>
              </a:rPr>
              <a:t>5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2128" y="8077961"/>
            <a:ext cx="2616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𝒎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7904226"/>
            <a:ext cx="869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1185" algn="l"/>
              </a:tabLst>
            </a:pPr>
            <a:r>
              <a:rPr sz="2800" spc="-5" dirty="0">
                <a:latin typeface="Cambria Math"/>
                <a:cs typeface="Cambria Math"/>
              </a:rPr>
              <a:t>𝑽	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6882" y="7796021"/>
            <a:ext cx="23075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20" dirty="0">
                <a:latin typeface="Cambria Math"/>
                <a:cs typeface="Cambria Math"/>
              </a:rPr>
              <a:t>𝑽</a:t>
            </a:r>
            <a:r>
              <a:rPr sz="2475" spc="30" baseline="-13468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+𝑽</a:t>
            </a:r>
            <a:r>
              <a:rPr sz="2475" spc="30" baseline="-13468" dirty="0">
                <a:latin typeface="Cambria Math"/>
                <a:cs typeface="Cambria Math"/>
              </a:rPr>
              <a:t>𝟐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𝟐</a:t>
            </a:r>
            <a:r>
              <a:rPr sz="2000" spc="20" dirty="0">
                <a:latin typeface="Cambria Math"/>
                <a:cs typeface="Cambria Math"/>
              </a:rPr>
              <a:t>+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spc="15" dirty="0">
                <a:latin typeface="Cambria Math"/>
                <a:cs typeface="Cambria Math"/>
              </a:rPr>
              <a:t>𝑽</a:t>
            </a:r>
            <a:r>
              <a:rPr sz="2475" spc="22" baseline="-13468" dirty="0">
                <a:latin typeface="Cambria Math"/>
                <a:cs typeface="Cambria Math"/>
              </a:rPr>
              <a:t>𝟑</a:t>
            </a:r>
            <a:r>
              <a:rPr sz="2000" spc="15" dirty="0">
                <a:latin typeface="Cambria Math"/>
                <a:cs typeface="Cambria Math"/>
              </a:rPr>
              <a:t>𝑨</a:t>
            </a:r>
            <a:r>
              <a:rPr sz="2475" spc="22" baseline="-13468" dirty="0">
                <a:latin typeface="Cambria Math"/>
                <a:cs typeface="Cambria Math"/>
              </a:rPr>
              <a:t>𝟑</a:t>
            </a:r>
            <a:endParaRPr sz="2475" baseline="-13468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22829" y="8184642"/>
            <a:ext cx="16275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(</a:t>
            </a:r>
            <a:r>
              <a:rPr sz="2000" spc="-50" dirty="0">
                <a:latin typeface="Cambria Math"/>
                <a:cs typeface="Cambria Math"/>
              </a:rPr>
              <a:t> </a:t>
            </a:r>
            <a:r>
              <a:rPr sz="2000" spc="15" dirty="0">
                <a:latin typeface="Cambria Math"/>
                <a:cs typeface="Cambria Math"/>
              </a:rPr>
              <a:t>𝑨</a:t>
            </a:r>
            <a:r>
              <a:rPr sz="2475" spc="22" baseline="-13468" dirty="0">
                <a:latin typeface="Cambria Math"/>
                <a:cs typeface="Cambria Math"/>
              </a:rPr>
              <a:t>𝟏</a:t>
            </a:r>
            <a:r>
              <a:rPr sz="2000" spc="15" dirty="0">
                <a:latin typeface="Cambria Math"/>
                <a:cs typeface="Cambria Math"/>
              </a:rPr>
              <a:t>+𝑨</a:t>
            </a:r>
            <a:r>
              <a:rPr sz="2475" spc="22" baseline="-13468" dirty="0">
                <a:latin typeface="Cambria Math"/>
                <a:cs typeface="Cambria Math"/>
              </a:rPr>
              <a:t>𝟐</a:t>
            </a:r>
            <a:r>
              <a:rPr sz="2000" spc="15" dirty="0">
                <a:latin typeface="Cambria Math"/>
                <a:cs typeface="Cambria Math"/>
              </a:rPr>
              <a:t>+𝑨</a:t>
            </a:r>
            <a:r>
              <a:rPr sz="2475" spc="22" baseline="-13468" dirty="0">
                <a:latin typeface="Cambria Math"/>
                <a:cs typeface="Cambria Math"/>
              </a:rPr>
              <a:t>𝟑</a:t>
            </a:r>
            <a:r>
              <a:rPr sz="2000" spc="15" dirty="0">
                <a:latin typeface="Cambria Math"/>
                <a:cs typeface="Cambria Math"/>
              </a:rPr>
              <a:t>)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14982" y="8170671"/>
            <a:ext cx="2239645" cy="0"/>
          </a:xfrm>
          <a:custGeom>
            <a:avLst/>
            <a:gdLst/>
            <a:ahLst/>
            <a:cxnLst/>
            <a:rect l="l" t="t" r="r" b="b"/>
            <a:pathLst>
              <a:path w="2239645">
                <a:moveTo>
                  <a:pt x="0" y="0"/>
                </a:moveTo>
                <a:lnTo>
                  <a:pt x="223939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20080" y="7904226"/>
            <a:ext cx="440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6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33449" y="3776790"/>
            <a:ext cx="5923716" cy="1676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pc="-5" dirty="0"/>
              <a:t>By </a:t>
            </a:r>
            <a:r>
              <a:rPr dirty="0"/>
              <a:t>substituting </a:t>
            </a:r>
            <a:r>
              <a:rPr spc="-5" dirty="0"/>
              <a:t>Eq. 6 into Eq. 5 </a:t>
            </a:r>
            <a:r>
              <a:rPr spc="-10" dirty="0"/>
              <a:t>and  </a:t>
            </a:r>
            <a:r>
              <a:rPr spc="-5" dirty="0"/>
              <a:t>simplifying, we</a:t>
            </a:r>
            <a:r>
              <a:rPr spc="-10" dirty="0"/>
              <a:t> </a:t>
            </a:r>
            <a:r>
              <a:rPr dirty="0"/>
              <a:t>obtain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9166" y="2177542"/>
            <a:ext cx="4254500" cy="719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100"/>
              </a:spcBef>
            </a:pPr>
            <a:r>
              <a:rPr sz="2000" spc="20" dirty="0">
                <a:latin typeface="Cambria Math"/>
                <a:cs typeface="Cambria Math"/>
              </a:rPr>
              <a:t>(𝑽</a:t>
            </a:r>
            <a:r>
              <a:rPr sz="2475" spc="30" baseline="28619" dirty="0">
                <a:latin typeface="Cambria Math"/>
                <a:cs typeface="Cambria Math"/>
              </a:rPr>
              <a:t>𝟑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+𝑽</a:t>
            </a:r>
            <a:r>
              <a:rPr sz="2475" spc="30" baseline="28619" dirty="0">
                <a:latin typeface="Cambria Math"/>
                <a:cs typeface="Cambria Math"/>
              </a:rPr>
              <a:t>𝟑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𝟐</a:t>
            </a:r>
            <a:r>
              <a:rPr sz="2000" spc="20" dirty="0">
                <a:latin typeface="Cambria Math"/>
                <a:cs typeface="Cambria Math"/>
              </a:rPr>
              <a:t>+ </a:t>
            </a:r>
            <a:r>
              <a:rPr sz="2000" spc="30" dirty="0">
                <a:latin typeface="Cambria Math"/>
                <a:cs typeface="Cambria Math"/>
              </a:rPr>
              <a:t>𝑽</a:t>
            </a:r>
            <a:r>
              <a:rPr sz="2475" spc="44" baseline="28619" dirty="0">
                <a:latin typeface="Cambria Math"/>
                <a:cs typeface="Cambria Math"/>
              </a:rPr>
              <a:t>𝟑</a:t>
            </a:r>
            <a:r>
              <a:rPr sz="2000" spc="30" dirty="0">
                <a:latin typeface="Cambria Math"/>
                <a:cs typeface="Cambria Math"/>
              </a:rPr>
              <a:t>𝑨</a:t>
            </a:r>
            <a:r>
              <a:rPr sz="2475" spc="44" baseline="-13468" dirty="0">
                <a:latin typeface="Cambria Math"/>
                <a:cs typeface="Cambria Math"/>
              </a:rPr>
              <a:t>𝟑</a:t>
            </a:r>
            <a:r>
              <a:rPr sz="2000" spc="30" dirty="0">
                <a:latin typeface="Cambria Math"/>
                <a:cs typeface="Cambria Math"/>
              </a:rPr>
              <a:t>)</a:t>
            </a:r>
            <a:r>
              <a:rPr sz="2000" spc="-55" dirty="0">
                <a:latin typeface="Cambria Math"/>
                <a:cs typeface="Cambria Math"/>
              </a:rPr>
              <a:t> </a:t>
            </a:r>
            <a:r>
              <a:rPr sz="2000" spc="10" dirty="0">
                <a:latin typeface="Cambria Math"/>
                <a:cs typeface="Cambria Math"/>
              </a:rPr>
              <a:t>(𝑨</a:t>
            </a:r>
            <a:r>
              <a:rPr sz="2475" spc="15" baseline="-13468" dirty="0">
                <a:latin typeface="Cambria Math"/>
                <a:cs typeface="Cambria Math"/>
              </a:rPr>
              <a:t>𝟏</a:t>
            </a:r>
            <a:r>
              <a:rPr sz="2000" spc="10" dirty="0">
                <a:latin typeface="Cambria Math"/>
                <a:cs typeface="Cambria Math"/>
              </a:rPr>
              <a:t>+𝑨</a:t>
            </a:r>
            <a:r>
              <a:rPr sz="2475" spc="15" baseline="-13468" dirty="0">
                <a:latin typeface="Cambria Math"/>
                <a:cs typeface="Cambria Math"/>
              </a:rPr>
              <a:t>𝟐</a:t>
            </a:r>
            <a:r>
              <a:rPr sz="2000" spc="10" dirty="0">
                <a:latin typeface="Cambria Math"/>
                <a:cs typeface="Cambria Math"/>
              </a:rPr>
              <a:t>+𝑨</a:t>
            </a:r>
            <a:r>
              <a:rPr sz="2475" spc="15" baseline="-13468" dirty="0">
                <a:latin typeface="Cambria Math"/>
                <a:cs typeface="Cambria Math"/>
              </a:rPr>
              <a:t>𝟑</a:t>
            </a:r>
            <a:r>
              <a:rPr sz="2000" spc="10" dirty="0">
                <a:latin typeface="Cambria Math"/>
                <a:cs typeface="Cambria Math"/>
              </a:rPr>
              <a:t>)</a:t>
            </a:r>
            <a:r>
              <a:rPr sz="2475" spc="15" baseline="25252" dirty="0">
                <a:latin typeface="Cambria Math"/>
                <a:cs typeface="Cambria Math"/>
              </a:rPr>
              <a:t>𝟐</a:t>
            </a:r>
            <a:endParaRPr sz="2475" baseline="25252">
              <a:latin typeface="Cambria Math"/>
              <a:cs typeface="Cambria Math"/>
            </a:endParaRPr>
          </a:p>
          <a:p>
            <a:pPr marL="334645">
              <a:lnSpc>
                <a:spcPts val="1230"/>
              </a:lnSpc>
              <a:tabLst>
                <a:tab pos="1123950" algn="l"/>
                <a:tab pos="1969770" algn="l"/>
              </a:tabLst>
            </a:pPr>
            <a:r>
              <a:rPr sz="1650" dirty="0">
                <a:latin typeface="Cambria Math"/>
                <a:cs typeface="Cambria Math"/>
              </a:rPr>
              <a:t>𝟏	𝟐	𝟑</a:t>
            </a:r>
            <a:endParaRPr sz="16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2000" spc="20" dirty="0">
                <a:latin typeface="Cambria Math"/>
                <a:cs typeface="Cambria Math"/>
              </a:rPr>
              <a:t>(𝑽</a:t>
            </a:r>
            <a:r>
              <a:rPr sz="2475" spc="30" baseline="-13468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+𝑽</a:t>
            </a:r>
            <a:r>
              <a:rPr sz="2475" spc="30" baseline="-13468" dirty="0">
                <a:latin typeface="Cambria Math"/>
                <a:cs typeface="Cambria Math"/>
              </a:rPr>
              <a:t>𝟐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𝟐</a:t>
            </a:r>
            <a:r>
              <a:rPr sz="2000" spc="20" dirty="0">
                <a:latin typeface="Cambria Math"/>
                <a:cs typeface="Cambria Math"/>
              </a:rPr>
              <a:t>+𝑽</a:t>
            </a:r>
            <a:r>
              <a:rPr sz="2475" spc="30" baseline="-13468" dirty="0">
                <a:latin typeface="Cambria Math"/>
                <a:cs typeface="Cambria Math"/>
              </a:rPr>
              <a:t>𝟑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𝟑</a:t>
            </a:r>
            <a:r>
              <a:rPr sz="2000" spc="20" dirty="0">
                <a:latin typeface="Cambria Math"/>
                <a:cs typeface="Cambria Math"/>
              </a:rPr>
              <a:t>)</a:t>
            </a:r>
            <a:r>
              <a:rPr sz="2000" spc="-10" dirty="0">
                <a:latin typeface="Cambria Math"/>
                <a:cs typeface="Cambria Math"/>
              </a:rPr>
              <a:t> </a:t>
            </a:r>
            <a:r>
              <a:rPr sz="2475" baseline="20202" dirty="0">
                <a:latin typeface="Cambria Math"/>
                <a:cs typeface="Cambria Math"/>
              </a:rPr>
              <a:t>𝟑</a:t>
            </a:r>
            <a:endParaRPr sz="2475" baseline="20202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72666" y="2552192"/>
            <a:ext cx="4135754" cy="0"/>
          </a:xfrm>
          <a:custGeom>
            <a:avLst/>
            <a:gdLst/>
            <a:ahLst/>
            <a:cxnLst/>
            <a:rect l="l" t="t" r="r" b="b"/>
            <a:pathLst>
              <a:path w="4135754">
                <a:moveTo>
                  <a:pt x="0" y="0"/>
                </a:moveTo>
                <a:lnTo>
                  <a:pt x="4135501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2004" y="2144547"/>
            <a:ext cx="628015" cy="116014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800" spc="-5" dirty="0">
                <a:latin typeface="Cambria Math"/>
                <a:cs typeface="Cambria Math"/>
              </a:rPr>
              <a:t>𝜶</a:t>
            </a:r>
            <a:r>
              <a:rPr sz="2800" spc="7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b="1" dirty="0">
                <a:latin typeface="Times New Roman"/>
                <a:cs typeface="Times New Roman"/>
              </a:rPr>
              <a:t>(7)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263011"/>
            <a:ext cx="5927090" cy="331406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Note that Eq. 7 is written for a section  which may be divided into three  subsections </a:t>
            </a:r>
            <a:r>
              <a:rPr sz="2800" spc="-10" dirty="0">
                <a:latin typeface="Times New Roman"/>
                <a:cs typeface="Times New Roman"/>
              </a:rPr>
              <a:t>each </a:t>
            </a:r>
            <a:r>
              <a:rPr sz="2800" dirty="0">
                <a:latin typeface="Times New Roman"/>
                <a:cs typeface="Times New Roman"/>
              </a:rPr>
              <a:t>having </a:t>
            </a:r>
            <a:r>
              <a:rPr sz="2800" spc="-5" dirty="0">
                <a:latin typeface="Times New Roman"/>
                <a:cs typeface="Times New Roman"/>
              </a:rPr>
              <a:t>uniform velocity  distribution. For a general case in which  total area </a:t>
            </a:r>
            <a:r>
              <a:rPr sz="2800" i="1" spc="-5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may be subdivided into </a:t>
            </a:r>
            <a:r>
              <a:rPr sz="2800" i="1" spc="-5" dirty="0">
                <a:latin typeface="Times New Roman"/>
                <a:cs typeface="Times New Roman"/>
              </a:rPr>
              <a:t>N  </a:t>
            </a:r>
            <a:r>
              <a:rPr sz="2800" spc="-5" dirty="0">
                <a:latin typeface="Times New Roman"/>
                <a:cs typeface="Times New Roman"/>
              </a:rPr>
              <a:t>such subareas each </a:t>
            </a:r>
            <a:r>
              <a:rPr sz="2800" dirty="0">
                <a:latin typeface="Times New Roman"/>
                <a:cs typeface="Times New Roman"/>
              </a:rPr>
              <a:t>having </a:t>
            </a:r>
            <a:r>
              <a:rPr sz="2800" spc="-5" dirty="0">
                <a:latin typeface="Times New Roman"/>
                <a:cs typeface="Times New Roman"/>
              </a:rPr>
              <a:t>uniform  velocity, an equation similar to Eq. 7 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written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288530"/>
            <a:ext cx="628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𝜶</a:t>
            </a:r>
            <a:r>
              <a:rPr sz="2800" spc="7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34566" y="7032117"/>
            <a:ext cx="415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baseline="-22222" dirty="0">
                <a:latin typeface="Cambria Math"/>
                <a:cs typeface="Cambria Math"/>
              </a:rPr>
              <a:t>∑</a:t>
            </a:r>
            <a:r>
              <a:rPr sz="1650" dirty="0">
                <a:latin typeface="Cambria Math"/>
                <a:cs typeface="Cambria Math"/>
              </a:rPr>
              <a:t>𝑵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4061" y="7142226"/>
            <a:ext cx="17691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25" dirty="0">
                <a:latin typeface="Cambria Math"/>
                <a:cs typeface="Cambria Math"/>
              </a:rPr>
              <a:t>(𝑽</a:t>
            </a:r>
            <a:r>
              <a:rPr sz="2475" spc="37" baseline="28619" dirty="0">
                <a:latin typeface="Cambria Math"/>
                <a:cs typeface="Cambria Math"/>
              </a:rPr>
              <a:t>𝟑</a:t>
            </a:r>
            <a:r>
              <a:rPr sz="2000" spc="25" dirty="0">
                <a:latin typeface="Cambria Math"/>
                <a:cs typeface="Cambria Math"/>
              </a:rPr>
              <a:t>𝑨</a:t>
            </a:r>
            <a:r>
              <a:rPr sz="2475" spc="37" baseline="-13468" dirty="0">
                <a:latin typeface="Cambria Math"/>
                <a:cs typeface="Cambria Math"/>
              </a:rPr>
              <a:t>𝒊</a:t>
            </a:r>
            <a:r>
              <a:rPr sz="2000" spc="25" dirty="0">
                <a:latin typeface="Cambria Math"/>
                <a:cs typeface="Cambria Math"/>
              </a:rPr>
              <a:t>) </a:t>
            </a:r>
            <a:r>
              <a:rPr sz="2000" spc="-5" dirty="0">
                <a:latin typeface="Cambria Math"/>
                <a:cs typeface="Cambria Math"/>
              </a:rPr>
              <a:t>.(</a:t>
            </a:r>
            <a:r>
              <a:rPr sz="3000" spc="-7" baseline="2777" dirty="0">
                <a:latin typeface="Cambria Math"/>
                <a:cs typeface="Cambria Math"/>
              </a:rPr>
              <a:t>∑</a:t>
            </a:r>
            <a:r>
              <a:rPr sz="3000" spc="-300" baseline="2777" dirty="0">
                <a:latin typeface="Cambria Math"/>
                <a:cs typeface="Cambria Math"/>
              </a:rPr>
              <a:t> </a:t>
            </a:r>
            <a:r>
              <a:rPr sz="2000" spc="20" dirty="0">
                <a:latin typeface="Cambria Math"/>
                <a:cs typeface="Cambria Math"/>
              </a:rPr>
              <a:t>𝑨</a:t>
            </a:r>
            <a:r>
              <a:rPr sz="2475" spc="30" baseline="-13468" dirty="0">
                <a:latin typeface="Cambria Math"/>
                <a:cs typeface="Cambria Math"/>
              </a:rPr>
              <a:t>𝒊</a:t>
            </a:r>
            <a:r>
              <a:rPr sz="2000" spc="20" dirty="0">
                <a:latin typeface="Cambria Math"/>
                <a:cs typeface="Cambria Math"/>
              </a:rPr>
              <a:t>)</a:t>
            </a:r>
            <a:r>
              <a:rPr sz="2475" spc="30" baseline="35353" dirty="0">
                <a:latin typeface="Cambria Math"/>
                <a:cs typeface="Cambria Math"/>
              </a:rPr>
              <a:t>𝟐</a:t>
            </a:r>
            <a:endParaRPr sz="2475" baseline="35353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4566" y="7206907"/>
            <a:ext cx="2576195" cy="6934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  <a:tabLst>
                <a:tab pos="179705" algn="l"/>
                <a:tab pos="810895" algn="l"/>
                <a:tab pos="2499360" algn="l"/>
              </a:tabLst>
            </a:pPr>
            <a:r>
              <a:rPr sz="165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50" u="heavy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𝒊=𝟏	𝒊	</a:t>
            </a:r>
            <a:endParaRPr sz="16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mbria Math"/>
                <a:cs typeface="Cambria Math"/>
              </a:rPr>
              <a:t>(</a:t>
            </a:r>
            <a:r>
              <a:rPr sz="3000" baseline="2777" dirty="0">
                <a:latin typeface="Cambria Math"/>
                <a:cs typeface="Cambria Math"/>
              </a:rPr>
              <a:t>∑ </a:t>
            </a:r>
            <a:r>
              <a:rPr sz="2000" spc="30" dirty="0">
                <a:latin typeface="Cambria Math"/>
                <a:cs typeface="Cambria Math"/>
              </a:rPr>
              <a:t>𝑽</a:t>
            </a:r>
            <a:r>
              <a:rPr sz="2475" spc="44" baseline="-13468" dirty="0">
                <a:latin typeface="Cambria Math"/>
                <a:cs typeface="Cambria Math"/>
              </a:rPr>
              <a:t>𝒊</a:t>
            </a:r>
            <a:r>
              <a:rPr sz="2000" spc="30" dirty="0">
                <a:latin typeface="Cambria Math"/>
                <a:cs typeface="Cambria Math"/>
              </a:rPr>
              <a:t>𝑨</a:t>
            </a:r>
            <a:r>
              <a:rPr sz="2475" spc="44" baseline="-13468" dirty="0">
                <a:latin typeface="Cambria Math"/>
                <a:cs typeface="Cambria Math"/>
              </a:rPr>
              <a:t>𝒊</a:t>
            </a:r>
            <a:r>
              <a:rPr sz="2000" spc="30" dirty="0">
                <a:latin typeface="Cambria Math"/>
                <a:cs typeface="Cambria Math"/>
              </a:rPr>
              <a:t>)</a:t>
            </a:r>
            <a:r>
              <a:rPr sz="2000" spc="-140" dirty="0">
                <a:latin typeface="Cambria Math"/>
                <a:cs typeface="Cambria Math"/>
              </a:rPr>
              <a:t> </a:t>
            </a:r>
            <a:r>
              <a:rPr sz="2475" baseline="20202" dirty="0">
                <a:latin typeface="Cambria Math"/>
                <a:cs typeface="Cambria Math"/>
              </a:rPr>
              <a:t>𝟑</a:t>
            </a:r>
            <a:endParaRPr sz="2475" baseline="20202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17158" y="7288530"/>
            <a:ext cx="440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8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8265414"/>
            <a:ext cx="3549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Momentum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Coefficient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163766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48105" algn="l"/>
              </a:tabLst>
            </a:pPr>
            <a:r>
              <a:rPr sz="2800" spc="-5" dirty="0">
                <a:latin typeface="Times New Roman"/>
                <a:cs typeface="Times New Roman"/>
              </a:rPr>
              <a:t>Simi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3693" y="879093"/>
            <a:ext cx="4061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5965" algn="l"/>
                <a:tab pos="1993264" algn="l"/>
                <a:tab pos="3890645" algn="l"/>
              </a:tabLst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ergy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coe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ficient,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504" y="1287526"/>
            <a:ext cx="6085205" cy="742505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76200" marR="55244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coefficient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momentum transfer  through a channel section may be  introduced to account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non uniform  velocity distribution. This coefficient,  also called </a:t>
            </a:r>
            <a:r>
              <a:rPr sz="2800" i="1" spc="-5" dirty="0">
                <a:latin typeface="Times New Roman"/>
                <a:cs typeface="Times New Roman"/>
              </a:rPr>
              <a:t>Boussinesq coefficient, </a:t>
            </a:r>
            <a:r>
              <a:rPr sz="2800" spc="-5" dirty="0">
                <a:latin typeface="Times New Roman"/>
                <a:cs typeface="Times New Roman"/>
              </a:rPr>
              <a:t>is  denoted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i="1" spc="-5" dirty="0">
                <a:latin typeface="Times New Roman"/>
                <a:cs typeface="Times New Roman"/>
              </a:rPr>
              <a:t>β</a:t>
            </a:r>
            <a:r>
              <a:rPr sz="2800" spc="-5" dirty="0">
                <a:latin typeface="Times New Roman"/>
                <a:cs typeface="Times New Roman"/>
              </a:rPr>
              <a:t>. An expression for this may  be obtained as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follows: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76200" algn="just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BASIC CONCEPTS</a:t>
            </a:r>
            <a:endParaRPr sz="2800">
              <a:latin typeface="Times New Roman"/>
              <a:cs typeface="Times New Roman"/>
            </a:endParaRPr>
          </a:p>
          <a:p>
            <a:pPr marL="76200" marR="55880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The mass of liquid passing through area  </a:t>
            </a:r>
            <a:r>
              <a:rPr sz="2800" i="1" spc="-5" dirty="0">
                <a:latin typeface="Times New Roman"/>
                <a:cs typeface="Times New Roman"/>
              </a:rPr>
              <a:t>ΔA </a:t>
            </a:r>
            <a:r>
              <a:rPr sz="2800" spc="-5" dirty="0">
                <a:latin typeface="Times New Roman"/>
                <a:cs typeface="Times New Roman"/>
              </a:rPr>
              <a:t>per unit time = </a:t>
            </a:r>
            <a:r>
              <a:rPr sz="2800" i="1" dirty="0">
                <a:latin typeface="Times New Roman"/>
                <a:cs typeface="Times New Roman"/>
              </a:rPr>
              <a:t>ρV ΔA</a:t>
            </a:r>
            <a:r>
              <a:rPr sz="2800" dirty="0">
                <a:latin typeface="Times New Roman"/>
                <a:cs typeface="Times New Roman"/>
              </a:rPr>
              <a:t>. Therefore, the  </a:t>
            </a:r>
            <a:r>
              <a:rPr sz="2800" spc="-5" dirty="0">
                <a:latin typeface="Times New Roman"/>
                <a:cs typeface="Times New Roman"/>
              </a:rPr>
              <a:t>momentum passing </a:t>
            </a:r>
            <a:r>
              <a:rPr sz="2800" dirty="0">
                <a:latin typeface="Times New Roman"/>
                <a:cs typeface="Times New Roman"/>
              </a:rPr>
              <a:t>through </a:t>
            </a:r>
            <a:r>
              <a:rPr sz="2800" spc="-5" dirty="0">
                <a:latin typeface="Times New Roman"/>
                <a:cs typeface="Times New Roman"/>
              </a:rPr>
              <a:t>area </a:t>
            </a:r>
            <a:r>
              <a:rPr sz="2800" i="1" spc="-5" dirty="0">
                <a:latin typeface="Times New Roman"/>
                <a:cs typeface="Times New Roman"/>
              </a:rPr>
              <a:t>ΔA </a:t>
            </a:r>
            <a:r>
              <a:rPr sz="2800" dirty="0">
                <a:latin typeface="Times New Roman"/>
                <a:cs typeface="Times New Roman"/>
              </a:rPr>
              <a:t>per  </a:t>
            </a:r>
            <a:r>
              <a:rPr sz="2800" spc="-5" dirty="0">
                <a:latin typeface="Times New Roman"/>
                <a:cs typeface="Times New Roman"/>
              </a:rPr>
              <a:t>unit time =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i="1" dirty="0">
                <a:latin typeface="Times New Roman"/>
                <a:cs typeface="Times New Roman"/>
              </a:rPr>
              <a:t>ρV ΔA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i="1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dirty="0">
                <a:latin typeface="Times New Roman"/>
                <a:cs typeface="Times New Roman"/>
              </a:rPr>
              <a:t>ρV 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800" i="1" spc="-5" dirty="0">
                <a:latin typeface="Times New Roman"/>
                <a:cs typeface="Times New Roman"/>
              </a:rPr>
              <a:t>ΔA</a:t>
            </a:r>
            <a:r>
              <a:rPr sz="2800" spc="-5" dirty="0">
                <a:latin typeface="Times New Roman"/>
                <a:cs typeface="Times New Roman"/>
              </a:rPr>
              <a:t>. By  integrating this expression </a:t>
            </a:r>
            <a:r>
              <a:rPr sz="2800" spc="-10" dirty="0">
                <a:latin typeface="Times New Roman"/>
                <a:cs typeface="Times New Roman"/>
              </a:rPr>
              <a:t>over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total  area, we </a:t>
            </a:r>
            <a:r>
              <a:rPr sz="2800" dirty="0">
                <a:latin typeface="Times New Roman"/>
                <a:cs typeface="Times New Roman"/>
              </a:rPr>
              <a:t>get </a:t>
            </a:r>
            <a:r>
              <a:rPr sz="2800" spc="-5" dirty="0">
                <a:latin typeface="Times New Roman"/>
                <a:cs typeface="Times New Roman"/>
              </a:rPr>
              <a:t>Momentum transfer </a:t>
            </a:r>
            <a:r>
              <a:rPr sz="2800" dirty="0">
                <a:latin typeface="Times New Roman"/>
                <a:cs typeface="Times New Roman"/>
              </a:rPr>
              <a:t>through  </a:t>
            </a:r>
            <a:r>
              <a:rPr sz="2800" spc="-5" dirty="0">
                <a:latin typeface="Times New Roman"/>
                <a:cs typeface="Times New Roman"/>
              </a:rPr>
              <a:t>area </a:t>
            </a:r>
            <a:r>
              <a:rPr sz="2800" i="1" spc="-5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per unit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76200" algn="just">
              <a:lnSpc>
                <a:spcPct val="100000"/>
              </a:lnSpc>
              <a:spcBef>
                <a:spcPts val="5"/>
              </a:spcBef>
              <a:tabLst>
                <a:tab pos="2904490" algn="l"/>
              </a:tabLst>
            </a:pPr>
            <a:r>
              <a:rPr sz="2800" spc="-5" dirty="0">
                <a:latin typeface="Cambria Math"/>
                <a:cs typeface="Cambria Math"/>
              </a:rPr>
              <a:t>= 𝝆 </a:t>
            </a:r>
            <a:r>
              <a:rPr sz="2800" spc="25" dirty="0">
                <a:latin typeface="Cambria Math"/>
                <a:cs typeface="Cambria Math"/>
              </a:rPr>
              <a:t> </a:t>
            </a:r>
            <a:r>
              <a:rPr sz="4200" spc="-7" baseline="-2976" dirty="0">
                <a:latin typeface="Cambria Math"/>
                <a:cs typeface="Cambria Math"/>
              </a:rPr>
              <a:t>∫</a:t>
            </a:r>
            <a:r>
              <a:rPr sz="4200" spc="-217" baseline="-2976" dirty="0">
                <a:latin typeface="Cambria Math"/>
                <a:cs typeface="Cambria Math"/>
              </a:rPr>
              <a:t> </a:t>
            </a:r>
            <a:r>
              <a:rPr sz="2800" spc="25" dirty="0">
                <a:latin typeface="Cambria Math"/>
                <a:cs typeface="Cambria Math"/>
              </a:rPr>
              <a:t>𝑽</a:t>
            </a:r>
            <a:r>
              <a:rPr sz="3000" spc="37" baseline="29166" dirty="0">
                <a:latin typeface="Cambria Math"/>
                <a:cs typeface="Cambria Math"/>
              </a:rPr>
              <a:t>𝟐</a:t>
            </a:r>
            <a:r>
              <a:rPr sz="2800" spc="25" dirty="0">
                <a:latin typeface="Cambria Math"/>
                <a:cs typeface="Cambria Math"/>
              </a:rPr>
              <a:t>𝒅𝑨	</a:t>
            </a:r>
            <a:r>
              <a:rPr sz="2800" b="1" dirty="0">
                <a:latin typeface="Times New Roman"/>
                <a:cs typeface="Times New Roman"/>
              </a:rPr>
              <a:t>(9)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802630" cy="249745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pc="-5" dirty="0"/>
              <a:t>By introducing the momentum  coefficient, </a:t>
            </a:r>
            <a:r>
              <a:rPr i="1" spc="-5" dirty="0">
                <a:latin typeface="Times New Roman"/>
                <a:cs typeface="Times New Roman"/>
              </a:rPr>
              <a:t>β</a:t>
            </a:r>
            <a:r>
              <a:rPr spc="-5" dirty="0"/>
              <a:t>, we may write the  momentum transfer through area </a:t>
            </a:r>
            <a:r>
              <a:rPr i="1" spc="-5" dirty="0">
                <a:latin typeface="Times New Roman"/>
                <a:cs typeface="Times New Roman"/>
              </a:rPr>
              <a:t>A </a:t>
            </a:r>
            <a:r>
              <a:rPr spc="-5" dirty="0"/>
              <a:t>in  terms of the mean flow </a:t>
            </a:r>
            <a:r>
              <a:rPr dirty="0"/>
              <a:t>velocity, </a:t>
            </a:r>
            <a:r>
              <a:rPr i="1" spc="-5" dirty="0">
                <a:latin typeface="Times New Roman"/>
                <a:cs typeface="Times New Roman"/>
              </a:rPr>
              <a:t>Vm</a:t>
            </a:r>
            <a:r>
              <a:rPr spc="-5" dirty="0"/>
              <a:t>, for  </a:t>
            </a:r>
            <a:r>
              <a:rPr dirty="0"/>
              <a:t>the </a:t>
            </a:r>
            <a:r>
              <a:rPr spc="-5" dirty="0"/>
              <a:t>channel section,</a:t>
            </a:r>
            <a:r>
              <a:rPr spc="-10" dirty="0"/>
              <a:t> </a:t>
            </a:r>
            <a:r>
              <a:rPr spc="-5" dirty="0"/>
              <a:t>i.e.,</a:t>
            </a:r>
          </a:p>
          <a:p>
            <a:pPr marL="12700">
              <a:lnSpc>
                <a:spcPts val="3229"/>
              </a:lnSpc>
            </a:pPr>
            <a:r>
              <a:rPr spc="-5" dirty="0"/>
              <a:t>Momentum transfer through area </a:t>
            </a:r>
            <a:r>
              <a:rPr i="1" spc="-5" dirty="0">
                <a:latin typeface="Times New Roman"/>
                <a:cs typeface="Times New Roman"/>
              </a:rPr>
              <a:t>A</a:t>
            </a:r>
            <a:r>
              <a:rPr i="1" spc="30" dirty="0">
                <a:latin typeface="Times New Roman"/>
                <a:cs typeface="Times New Roman"/>
              </a:rPr>
              <a:t> </a:t>
            </a:r>
            <a:r>
              <a:rPr dirty="0"/>
              <a:t>per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504" y="3354451"/>
            <a:ext cx="5966460" cy="169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ts val="2370"/>
              </a:lnSpc>
              <a:spcBef>
                <a:spcPts val="95"/>
              </a:spcBef>
              <a:tabLst>
                <a:tab pos="1616710" algn="l"/>
                <a:tab pos="3061970" algn="l"/>
                <a:tab pos="4680585" algn="l"/>
              </a:tabLst>
            </a:pPr>
            <a:r>
              <a:rPr sz="2800" spc="-5" dirty="0">
                <a:latin typeface="Times New Roman"/>
                <a:cs typeface="Times New Roman"/>
              </a:rPr>
              <a:t>unit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	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𝜷𝝆 𝑽</a:t>
            </a:r>
            <a:r>
              <a:rPr sz="3000" spc="-7" baseline="29166" dirty="0">
                <a:latin typeface="Cambria Math"/>
                <a:cs typeface="Cambria Math"/>
              </a:rPr>
              <a:t>𝟐	</a:t>
            </a:r>
            <a:r>
              <a:rPr sz="4200" spc="-7" baseline="-2976" dirty="0">
                <a:latin typeface="Cambria Math"/>
                <a:cs typeface="Cambria Math"/>
              </a:rPr>
              <a:t>∫</a:t>
            </a:r>
            <a:r>
              <a:rPr sz="4200" spc="-209" baseline="-297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𝒅𝑨	</a:t>
            </a:r>
            <a:r>
              <a:rPr sz="2800" b="1" spc="-5" dirty="0">
                <a:latin typeface="Times New Roman"/>
                <a:cs typeface="Times New Roman"/>
              </a:rPr>
              <a:t>(10)</a:t>
            </a:r>
            <a:endParaRPr sz="2800">
              <a:latin typeface="Times New Roman"/>
              <a:cs typeface="Times New Roman"/>
            </a:endParaRPr>
          </a:p>
          <a:p>
            <a:pPr marR="219710" algn="ctr">
              <a:lnSpc>
                <a:spcPts val="1410"/>
              </a:lnSpc>
            </a:pPr>
            <a:r>
              <a:rPr sz="2000" dirty="0">
                <a:latin typeface="Cambria Math"/>
                <a:cs typeface="Cambria Math"/>
              </a:rPr>
              <a:t>𝒎</a:t>
            </a:r>
            <a:endParaRPr sz="2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390"/>
              </a:spcBef>
            </a:pPr>
            <a:r>
              <a:rPr sz="2800" spc="-5" dirty="0">
                <a:latin typeface="Times New Roman"/>
                <a:cs typeface="Times New Roman"/>
              </a:rPr>
              <a:t>Hence, it follows from Eqs. 9 and </a:t>
            </a:r>
            <a:r>
              <a:rPr sz="2800" dirty="0">
                <a:latin typeface="Times New Roman"/>
                <a:cs typeface="Times New Roman"/>
              </a:rPr>
              <a:t>10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575173"/>
            <a:ext cx="630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𝜷</a:t>
            </a:r>
            <a:r>
              <a:rPr sz="2800" spc="8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5505" y="5479160"/>
            <a:ext cx="9010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∫</a:t>
            </a:r>
            <a:r>
              <a:rPr sz="2000" spc="-160" dirty="0">
                <a:latin typeface="Cambria Math"/>
                <a:cs typeface="Cambria Math"/>
              </a:rPr>
              <a:t> </a:t>
            </a:r>
            <a:r>
              <a:rPr sz="3000" spc="30" baseline="2777" dirty="0">
                <a:latin typeface="Cambria Math"/>
                <a:cs typeface="Cambria Math"/>
              </a:rPr>
              <a:t>𝑽</a:t>
            </a:r>
            <a:r>
              <a:rPr sz="2475" spc="30" baseline="28619" dirty="0">
                <a:latin typeface="Cambria Math"/>
                <a:cs typeface="Cambria Math"/>
              </a:rPr>
              <a:t>𝟐</a:t>
            </a:r>
            <a:r>
              <a:rPr sz="3000" spc="30" baseline="2777" dirty="0">
                <a:latin typeface="Cambria Math"/>
                <a:cs typeface="Cambria Math"/>
              </a:rPr>
              <a:t>𝒅𝑨</a:t>
            </a:r>
            <a:endParaRPr sz="3000" baseline="2777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0633" y="5957697"/>
            <a:ext cx="220979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" dirty="0">
                <a:latin typeface="Cambria Math"/>
                <a:cs typeface="Cambria Math"/>
              </a:rPr>
              <a:t>𝒎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0641" y="5867780"/>
            <a:ext cx="101091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baseline="2777" dirty="0">
                <a:latin typeface="Cambria Math"/>
                <a:cs typeface="Cambria Math"/>
              </a:rPr>
              <a:t>𝑽</a:t>
            </a:r>
            <a:r>
              <a:rPr sz="2475" baseline="28619" dirty="0">
                <a:latin typeface="Cambria Math"/>
                <a:cs typeface="Cambria Math"/>
              </a:rPr>
              <a:t>𝟐 </a:t>
            </a:r>
            <a:r>
              <a:rPr sz="2000" dirty="0">
                <a:latin typeface="Cambria Math"/>
                <a:cs typeface="Cambria Math"/>
              </a:rPr>
              <a:t>∫</a:t>
            </a:r>
            <a:r>
              <a:rPr sz="2000" spc="-320" dirty="0">
                <a:latin typeface="Cambria Math"/>
                <a:cs typeface="Cambria Math"/>
              </a:rPr>
              <a:t> </a:t>
            </a:r>
            <a:r>
              <a:rPr sz="3000" spc="-7" baseline="2777" dirty="0">
                <a:latin typeface="Cambria Math"/>
                <a:cs typeface="Cambria Math"/>
              </a:rPr>
              <a:t>𝒅𝑨</a:t>
            </a:r>
            <a:endParaRPr sz="3000" baseline="2777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18741" y="5841619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>
                <a:moveTo>
                  <a:pt x="0" y="0"/>
                </a:moveTo>
                <a:lnTo>
                  <a:pt x="93451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27603" y="5575173"/>
            <a:ext cx="619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11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6561201"/>
            <a:ext cx="5969635" cy="249555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Theoretical values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i="1" spc="-5" dirty="0">
                <a:latin typeface="Times New Roman"/>
                <a:cs typeface="Times New Roman"/>
              </a:rPr>
              <a:t>α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β </a:t>
            </a:r>
            <a:r>
              <a:rPr sz="2800" spc="-5" dirty="0">
                <a:latin typeface="Times New Roman"/>
                <a:cs typeface="Times New Roman"/>
              </a:rPr>
              <a:t>can be  derived from </a:t>
            </a:r>
            <a:r>
              <a:rPr sz="2800" dirty="0">
                <a:latin typeface="Times New Roman"/>
                <a:cs typeface="Times New Roman"/>
              </a:rPr>
              <a:t>the power </a:t>
            </a:r>
            <a:r>
              <a:rPr sz="2800" spc="-5" dirty="0">
                <a:latin typeface="Times New Roman"/>
                <a:cs typeface="Times New Roman"/>
              </a:rPr>
              <a:t>law and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logarithmic law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velocity distribution  in wide </a:t>
            </a:r>
            <a:r>
              <a:rPr sz="2800" dirty="0">
                <a:latin typeface="Times New Roman"/>
                <a:cs typeface="Times New Roman"/>
              </a:rPr>
              <a:t>channels. </a:t>
            </a:r>
            <a:r>
              <a:rPr sz="2800" spc="-5" dirty="0">
                <a:latin typeface="Times New Roman"/>
                <a:cs typeface="Times New Roman"/>
              </a:rPr>
              <a:t>For turbulent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in a  straight channel having a rectangular,  trapezoidal, or circular cross section, </a:t>
            </a:r>
            <a:r>
              <a:rPr sz="2800" i="1" spc="-5" dirty="0">
                <a:latin typeface="Times New Roman"/>
                <a:cs typeface="Times New Roman"/>
              </a:rPr>
              <a:t>α</a:t>
            </a:r>
            <a:r>
              <a:rPr sz="2800" i="1" spc="2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972810" cy="167893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pc="-5" dirty="0"/>
              <a:t>usually less than </a:t>
            </a:r>
            <a:r>
              <a:rPr dirty="0"/>
              <a:t>1.15 </a:t>
            </a:r>
            <a:r>
              <a:rPr spc="-5" dirty="0"/>
              <a:t>Therefore, it may  </a:t>
            </a:r>
            <a:r>
              <a:rPr dirty="0"/>
              <a:t>not </a:t>
            </a:r>
            <a:r>
              <a:rPr spc="-5" dirty="0"/>
              <a:t>be included in </a:t>
            </a:r>
            <a:r>
              <a:rPr dirty="0"/>
              <a:t>the </a:t>
            </a:r>
            <a:r>
              <a:rPr spc="-5" dirty="0"/>
              <a:t>computations </a:t>
            </a:r>
            <a:r>
              <a:rPr dirty="0"/>
              <a:t>since  </a:t>
            </a:r>
            <a:r>
              <a:rPr spc="-5" dirty="0"/>
              <a:t>its value </a:t>
            </a:r>
            <a:r>
              <a:rPr dirty="0"/>
              <a:t>is not </a:t>
            </a:r>
            <a:r>
              <a:rPr spc="-5" dirty="0"/>
              <a:t>precisely known and it is  nearly equal to</a:t>
            </a:r>
            <a:r>
              <a:rPr spc="10" dirty="0"/>
              <a:t> </a:t>
            </a:r>
            <a:r>
              <a:rPr spc="-5" dirty="0"/>
              <a:t>unity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7428738"/>
            <a:ext cx="3950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49220" algn="l"/>
              </a:tabLst>
            </a:pPr>
            <a:r>
              <a:rPr sz="2800" spc="-5" dirty="0">
                <a:latin typeface="Times New Roman"/>
                <a:cs typeface="Times New Roman"/>
              </a:rPr>
              <a:t>Table 1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spc="-5" dirty="0">
                <a:latin typeface="Cambria Math"/>
                <a:cs typeface="Cambria Math"/>
              </a:rPr>
              <a:t>∝ 𝑎𝑛𝑑</a:t>
            </a:r>
            <a:r>
              <a:rPr sz="2800" spc="18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𝜷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755263"/>
            <a:ext cx="5967730" cy="535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29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Pressure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Distribution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900"/>
              </a:lnSpc>
              <a:spcBef>
                <a:spcPts val="65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pressure </a:t>
            </a:r>
            <a:r>
              <a:rPr sz="2800" spc="-5" dirty="0">
                <a:latin typeface="Times New Roman"/>
                <a:cs typeface="Times New Roman"/>
              </a:rPr>
              <a:t>distribution in a channel  section depends upon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conditions.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50"/>
              </a:lnSpc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</a:t>
            </a:r>
            <a:r>
              <a:rPr sz="2800" dirty="0">
                <a:latin typeface="Times New Roman"/>
                <a:cs typeface="Times New Roman"/>
              </a:rPr>
              <a:t>consider </a:t>
            </a:r>
            <a:r>
              <a:rPr sz="2800" spc="-5" dirty="0">
                <a:latin typeface="Times New Roman"/>
                <a:cs typeface="Times New Roman"/>
              </a:rPr>
              <a:t>several possible</a:t>
            </a:r>
            <a:r>
              <a:rPr sz="2800" spc="3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cases,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160"/>
              </a:spcBef>
            </a:pPr>
            <a:r>
              <a:rPr sz="2800" spc="-5" dirty="0">
                <a:latin typeface="Times New Roman"/>
                <a:cs typeface="Times New Roman"/>
              </a:rPr>
              <a:t>starting with </a:t>
            </a:r>
            <a:r>
              <a:rPr sz="2800" dirty="0">
                <a:latin typeface="Times New Roman"/>
                <a:cs typeface="Times New Roman"/>
              </a:rPr>
              <a:t>the simplest </a:t>
            </a:r>
            <a:r>
              <a:rPr sz="2800" spc="-5" dirty="0">
                <a:latin typeface="Times New Roman"/>
                <a:cs typeface="Times New Roman"/>
              </a:rPr>
              <a:t>one and then  proceeding progressively to more  complex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situations.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5"/>
              </a:lnSpc>
            </a:pPr>
            <a:r>
              <a:rPr sz="2800" b="1" dirty="0">
                <a:latin typeface="Times New Roman"/>
                <a:cs typeface="Times New Roman"/>
              </a:rPr>
              <a:t>Static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Conditions</a:t>
            </a:r>
            <a:endParaRPr sz="2800">
              <a:latin typeface="Times New Roman"/>
              <a:cs typeface="Times New Roman"/>
            </a:endParaRPr>
          </a:p>
          <a:p>
            <a:pPr marL="12700" marR="13335" algn="just">
              <a:lnSpc>
                <a:spcPts val="3220"/>
              </a:lnSpc>
              <a:spcBef>
                <a:spcPts val="150"/>
              </a:spcBef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consider a column of liquid having  cross-sectional area </a:t>
            </a:r>
            <a:r>
              <a:rPr sz="2800" i="1" spc="-5" dirty="0">
                <a:latin typeface="Times New Roman"/>
                <a:cs typeface="Times New Roman"/>
              </a:rPr>
              <a:t>ΔA</a:t>
            </a:r>
            <a:r>
              <a:rPr sz="2800" spc="-5" dirty="0">
                <a:latin typeface="Times New Roman"/>
                <a:cs typeface="Times New Roman"/>
              </a:rPr>
              <a:t>, as shown in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Fig.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0"/>
              </a:lnSpc>
            </a:pPr>
            <a:r>
              <a:rPr sz="2800" dirty="0">
                <a:latin typeface="Times New Roman"/>
                <a:cs typeface="Times New Roman"/>
              </a:rPr>
              <a:t>6.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horizontal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vertical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295"/>
              </a:lnSpc>
            </a:pPr>
            <a:r>
              <a:rPr sz="2800" spc="-5" dirty="0">
                <a:latin typeface="Times New Roman"/>
                <a:cs typeface="Times New Roman"/>
              </a:rPr>
              <a:t>components of the resultant force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3950" y="1009650"/>
            <a:ext cx="5353050" cy="2257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815965" cy="413257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on the liquid column are zero, </a:t>
            </a:r>
            <a:r>
              <a:rPr sz="2800" dirty="0">
                <a:latin typeface="Times New Roman"/>
                <a:cs typeface="Times New Roman"/>
              </a:rPr>
              <a:t>since </a:t>
            </a:r>
            <a:r>
              <a:rPr sz="2800" spc="-5" dirty="0">
                <a:latin typeface="Times New Roman"/>
                <a:cs typeface="Times New Roman"/>
              </a:rPr>
              <a:t>the  </a:t>
            </a:r>
            <a:r>
              <a:rPr sz="2800" dirty="0">
                <a:latin typeface="Times New Roman"/>
                <a:cs typeface="Times New Roman"/>
              </a:rPr>
              <a:t>liquid </a:t>
            </a:r>
            <a:r>
              <a:rPr sz="2800" spc="-5" dirty="0">
                <a:latin typeface="Times New Roman"/>
                <a:cs typeface="Times New Roman"/>
              </a:rPr>
              <a:t>is stationary. If </a:t>
            </a:r>
            <a:r>
              <a:rPr sz="2800" i="1" spc="-5" dirty="0">
                <a:latin typeface="Times New Roman"/>
                <a:cs typeface="Times New Roman"/>
              </a:rPr>
              <a:t>p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pressure  </a:t>
            </a:r>
            <a:r>
              <a:rPr sz="2800" spc="-5" dirty="0">
                <a:latin typeface="Times New Roman"/>
                <a:cs typeface="Times New Roman"/>
              </a:rPr>
              <a:t>intensity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bottom of </a:t>
            </a:r>
            <a:r>
              <a:rPr sz="2800" dirty="0">
                <a:latin typeface="Times New Roman"/>
                <a:cs typeface="Times New Roman"/>
              </a:rPr>
              <a:t>the liquid  </a:t>
            </a:r>
            <a:r>
              <a:rPr sz="2800" spc="-5" dirty="0">
                <a:latin typeface="Times New Roman"/>
                <a:cs typeface="Times New Roman"/>
              </a:rPr>
              <a:t>column, then </a:t>
            </a:r>
            <a:r>
              <a:rPr sz="2800" dirty="0">
                <a:latin typeface="Times New Roman"/>
                <a:cs typeface="Times New Roman"/>
              </a:rPr>
              <a:t>the force </a:t>
            </a:r>
            <a:r>
              <a:rPr sz="2800" spc="-5" dirty="0">
                <a:latin typeface="Times New Roman"/>
                <a:cs typeface="Times New Roman"/>
              </a:rPr>
              <a:t>due to pressure </a:t>
            </a:r>
            <a:r>
              <a:rPr sz="2800" spc="-10" dirty="0">
                <a:latin typeface="Times New Roman"/>
                <a:cs typeface="Times New Roman"/>
              </a:rPr>
              <a:t>at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bottom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column acting  vertically upwards = </a:t>
            </a:r>
            <a:r>
              <a:rPr sz="2800" i="1" spc="-5" dirty="0">
                <a:latin typeface="Times New Roman"/>
                <a:cs typeface="Times New Roman"/>
              </a:rPr>
              <a:t>pΔA</a:t>
            </a:r>
            <a:r>
              <a:rPr sz="2800" spc="-5" dirty="0">
                <a:latin typeface="Times New Roman"/>
                <a:cs typeface="Times New Roman"/>
              </a:rPr>
              <a:t>. The weight of  </a:t>
            </a:r>
            <a:r>
              <a:rPr sz="2800" dirty="0">
                <a:latin typeface="Times New Roman"/>
                <a:cs typeface="Times New Roman"/>
              </a:rPr>
              <a:t>the liquid </a:t>
            </a:r>
            <a:r>
              <a:rPr sz="2800" spc="-5" dirty="0">
                <a:latin typeface="Times New Roman"/>
                <a:cs typeface="Times New Roman"/>
              </a:rPr>
              <a:t>column acting vertically  downwards = </a:t>
            </a:r>
            <a:r>
              <a:rPr sz="2800" i="1" spc="-5" dirty="0">
                <a:latin typeface="Times New Roman"/>
                <a:cs typeface="Times New Roman"/>
              </a:rPr>
              <a:t>ρgyΔA</a:t>
            </a:r>
            <a:r>
              <a:rPr sz="2800" spc="-5" dirty="0">
                <a:latin typeface="Times New Roman"/>
                <a:cs typeface="Times New Roman"/>
              </a:rPr>
              <a:t>. Since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vertical  component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resultant force is zero,  we can </a:t>
            </a:r>
            <a:r>
              <a:rPr sz="2800" dirty="0">
                <a:latin typeface="Times New Roman"/>
                <a:cs typeface="Times New Roman"/>
              </a:rPr>
              <a:t>write </a:t>
            </a:r>
            <a:r>
              <a:rPr sz="2800" spc="-5" dirty="0">
                <a:latin typeface="Times New Roman"/>
                <a:cs typeface="Times New Roman"/>
              </a:rPr>
              <a:t>this case U.F and GVF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0574" y="8289797"/>
            <a:ext cx="5188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 . 6 Pressure in stationary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fluid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49" y="5003424"/>
            <a:ext cx="5907248" cy="3320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4047871"/>
            <a:ext cx="2449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Calibri"/>
                <a:cs typeface="Calibri"/>
              </a:rPr>
              <a:t>b- </a:t>
            </a:r>
            <a:r>
              <a:rPr b="1" spc="-10" dirty="0">
                <a:latin typeface="Calibri"/>
                <a:cs typeface="Calibri"/>
              </a:rPr>
              <a:t>Open</a:t>
            </a:r>
            <a:r>
              <a:rPr b="1" spc="-7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channel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6488048"/>
            <a:ext cx="35788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Pipe </a:t>
            </a:r>
            <a:r>
              <a:rPr sz="2800" b="1" spc="-5" dirty="0">
                <a:latin typeface="Calibri"/>
                <a:cs typeface="Calibri"/>
              </a:rPr>
              <a:t>or pressurized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flow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49" y="914418"/>
            <a:ext cx="5238991" cy="3162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3449" y="4945379"/>
            <a:ext cx="5486495" cy="15711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5189"/>
            <a:ext cx="5972810" cy="8256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287145" algn="l"/>
              </a:tabLst>
            </a:pPr>
            <a:r>
              <a:rPr sz="2800" spc="-5" dirty="0">
                <a:latin typeface="Cambria Math"/>
                <a:cs typeface="Cambria Math"/>
              </a:rPr>
              <a:t>𝒑</a:t>
            </a:r>
            <a:r>
              <a:rPr sz="280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∆𝑨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𝝆𝒈 𝒚 ∆</a:t>
            </a:r>
            <a:r>
              <a:rPr sz="2800" spc="-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𝑨</a:t>
            </a:r>
            <a:endParaRPr sz="2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imes New Roman"/>
              <a:cs typeface="Times New Roman"/>
            </a:endParaRPr>
          </a:p>
          <a:p>
            <a:pPr marR="73660" algn="ctr">
              <a:lnSpc>
                <a:spcPts val="3300"/>
              </a:lnSpc>
              <a:tabLst>
                <a:tab pos="397510" algn="l"/>
                <a:tab pos="839469" algn="l"/>
              </a:tabLst>
            </a:pPr>
            <a:r>
              <a:rPr sz="2800" spc="-5" dirty="0">
                <a:latin typeface="Cambria Math"/>
                <a:cs typeface="Cambria Math"/>
              </a:rPr>
              <a:t>𝒑	=	𝝆𝒈</a:t>
            </a:r>
            <a:r>
              <a:rPr sz="2800" spc="-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𝒚</a:t>
            </a:r>
            <a:endParaRPr sz="2800">
              <a:latin typeface="Cambria Math"/>
              <a:cs typeface="Cambria Math"/>
            </a:endParaRPr>
          </a:p>
          <a:p>
            <a:pPr marL="12700" marR="5080" algn="just">
              <a:lnSpc>
                <a:spcPct val="959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In other words,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pressure intensity </a:t>
            </a:r>
            <a:r>
              <a:rPr sz="2800" spc="-10" dirty="0">
                <a:latin typeface="Times New Roman"/>
                <a:cs typeface="Times New Roman"/>
              </a:rPr>
              <a:t>is  </a:t>
            </a:r>
            <a:r>
              <a:rPr sz="2800" spc="-5" dirty="0">
                <a:latin typeface="Times New Roman"/>
                <a:cs typeface="Times New Roman"/>
              </a:rPr>
              <a:t>directly proportional to </a:t>
            </a:r>
            <a:r>
              <a:rPr sz="2800" dirty="0">
                <a:latin typeface="Times New Roman"/>
                <a:cs typeface="Times New Roman"/>
              </a:rPr>
              <a:t>the depth </a:t>
            </a:r>
            <a:r>
              <a:rPr sz="2800" spc="-5" dirty="0">
                <a:latin typeface="Times New Roman"/>
                <a:cs typeface="Times New Roman"/>
              </a:rPr>
              <a:t>below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free surface. </a:t>
            </a:r>
            <a:r>
              <a:rPr sz="2800" dirty="0">
                <a:latin typeface="Times New Roman"/>
                <a:cs typeface="Times New Roman"/>
              </a:rPr>
              <a:t>Since </a:t>
            </a:r>
            <a:r>
              <a:rPr sz="2800" i="1" spc="-5" dirty="0">
                <a:latin typeface="Times New Roman"/>
                <a:cs typeface="Times New Roman"/>
              </a:rPr>
              <a:t>ρ </a:t>
            </a:r>
            <a:r>
              <a:rPr sz="2800" spc="-5" dirty="0">
                <a:latin typeface="Times New Roman"/>
                <a:cs typeface="Times New Roman"/>
              </a:rPr>
              <a:t>is constant </a:t>
            </a:r>
            <a:r>
              <a:rPr sz="2800" spc="-1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typical engineering applications, the  relationship 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pressure  intensity and depth </a:t>
            </a:r>
            <a:r>
              <a:rPr sz="2800" dirty="0">
                <a:latin typeface="Times New Roman"/>
                <a:cs typeface="Times New Roman"/>
              </a:rPr>
              <a:t>plots </a:t>
            </a:r>
            <a:r>
              <a:rPr sz="2800" spc="-5" dirty="0">
                <a:latin typeface="Times New Roman"/>
                <a:cs typeface="Times New Roman"/>
              </a:rPr>
              <a:t>as a straight  line, and </a:t>
            </a:r>
            <a:r>
              <a:rPr sz="2800" dirty="0">
                <a:latin typeface="Times New Roman"/>
                <a:cs typeface="Times New Roman"/>
              </a:rPr>
              <a:t>the liquid </a:t>
            </a:r>
            <a:r>
              <a:rPr sz="2800" spc="-5" dirty="0">
                <a:latin typeface="Times New Roman"/>
                <a:cs typeface="Times New Roman"/>
              </a:rPr>
              <a:t>rises to the level 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free surface in a piezometer, as  shown in </a:t>
            </a:r>
            <a:r>
              <a:rPr sz="2800" dirty="0">
                <a:latin typeface="Times New Roman"/>
                <a:cs typeface="Times New Roman"/>
              </a:rPr>
              <a:t>Fig. 6. </a:t>
            </a:r>
            <a:r>
              <a:rPr sz="2800" spc="-5" dirty="0">
                <a:latin typeface="Times New Roman"/>
                <a:cs typeface="Times New Roman"/>
              </a:rPr>
              <a:t>The linear relationship,  based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assumption that </a:t>
            </a:r>
            <a:r>
              <a:rPr sz="2800" i="1" spc="-5" dirty="0">
                <a:latin typeface="Times New Roman"/>
                <a:cs typeface="Times New Roman"/>
              </a:rPr>
              <a:t>ρ </a:t>
            </a:r>
            <a:r>
              <a:rPr sz="2800" spc="-5" dirty="0">
                <a:latin typeface="Times New Roman"/>
                <a:cs typeface="Times New Roman"/>
              </a:rPr>
              <a:t>is  constant, is usually valid except at very  large </a:t>
            </a:r>
            <a:r>
              <a:rPr sz="2800" dirty="0">
                <a:latin typeface="Times New Roman"/>
                <a:cs typeface="Times New Roman"/>
              </a:rPr>
              <a:t>depths, </a:t>
            </a:r>
            <a:r>
              <a:rPr sz="2800" spc="-5" dirty="0">
                <a:latin typeface="Times New Roman"/>
                <a:cs typeface="Times New Roman"/>
              </a:rPr>
              <a:t>where large </a:t>
            </a:r>
            <a:r>
              <a:rPr sz="2800" dirty="0">
                <a:latin typeface="Times New Roman"/>
                <a:cs typeface="Times New Roman"/>
              </a:rPr>
              <a:t>pressures </a:t>
            </a:r>
            <a:r>
              <a:rPr sz="2800" spc="-5" dirty="0">
                <a:latin typeface="Times New Roman"/>
                <a:cs typeface="Times New Roman"/>
              </a:rPr>
              <a:t>result  in increased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density.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295"/>
              </a:lnSpc>
            </a:pPr>
            <a:r>
              <a:rPr sz="2800" b="1" spc="-5" dirty="0">
                <a:latin typeface="Times New Roman"/>
                <a:cs typeface="Times New Roman"/>
              </a:rPr>
              <a:t>Horizontal, Parallel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3220"/>
              </a:lnSpc>
              <a:spcBef>
                <a:spcPts val="160"/>
              </a:spcBef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now consider </a:t>
            </a:r>
            <a:r>
              <a:rPr sz="2800" dirty="0">
                <a:latin typeface="Times New Roman"/>
                <a:cs typeface="Times New Roman"/>
              </a:rPr>
              <a:t>the forces </a:t>
            </a:r>
            <a:r>
              <a:rPr sz="2800" spc="-5" dirty="0">
                <a:latin typeface="Times New Roman"/>
                <a:cs typeface="Times New Roman"/>
              </a:rPr>
              <a:t>acting on  a vertical column of </a:t>
            </a:r>
            <a:r>
              <a:rPr sz="2800" dirty="0">
                <a:latin typeface="Times New Roman"/>
                <a:cs typeface="Times New Roman"/>
              </a:rPr>
              <a:t>liquid </a:t>
            </a:r>
            <a:r>
              <a:rPr sz="2800" spc="-5" dirty="0">
                <a:latin typeface="Times New Roman"/>
                <a:cs typeface="Times New Roman"/>
              </a:rPr>
              <a:t>flowing in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1540" cy="576834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horizontal, frictionless channel </a:t>
            </a:r>
            <a:r>
              <a:rPr sz="2800" dirty="0">
                <a:latin typeface="Times New Roman"/>
                <a:cs typeface="Times New Roman"/>
              </a:rPr>
              <a:t>(Fig. 7).  </a:t>
            </a: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assume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there is no  acceleration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direction of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velocity is parallel to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channel bottom and is uniform over the  channel section. Thus </a:t>
            </a:r>
            <a:r>
              <a:rPr sz="2800" dirty="0">
                <a:latin typeface="Times New Roman"/>
                <a:cs typeface="Times New Roman"/>
              </a:rPr>
              <a:t>the streamlines </a:t>
            </a:r>
            <a:r>
              <a:rPr sz="2800" spc="-5" dirty="0">
                <a:latin typeface="Times New Roman"/>
                <a:cs typeface="Times New Roman"/>
              </a:rPr>
              <a:t>are  parallel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bottom. </a:t>
            </a:r>
            <a:r>
              <a:rPr sz="2800" dirty="0">
                <a:latin typeface="Times New Roman"/>
                <a:cs typeface="Times New Roman"/>
              </a:rPr>
              <a:t>Since  </a:t>
            </a:r>
            <a:r>
              <a:rPr sz="2800" spc="-5" dirty="0">
                <a:latin typeface="Times New Roman"/>
                <a:cs typeface="Times New Roman"/>
              </a:rPr>
              <a:t>there is no acceleration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direction of  </a:t>
            </a:r>
            <a:r>
              <a:rPr sz="2800" dirty="0">
                <a:latin typeface="Times New Roman"/>
                <a:cs typeface="Times New Roman"/>
              </a:rPr>
              <a:t>flow, the </a:t>
            </a:r>
            <a:r>
              <a:rPr sz="2800" spc="-5" dirty="0">
                <a:latin typeface="Times New Roman"/>
                <a:cs typeface="Times New Roman"/>
              </a:rPr>
              <a:t>component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resultant  force in this direction is zero. Referring  to </a:t>
            </a:r>
            <a:r>
              <a:rPr sz="2800" dirty="0">
                <a:latin typeface="Times New Roman"/>
                <a:cs typeface="Times New Roman"/>
              </a:rPr>
              <a:t>the free-body </a:t>
            </a:r>
            <a:r>
              <a:rPr sz="2800" spc="-5" dirty="0">
                <a:latin typeface="Times New Roman"/>
                <a:cs typeface="Times New Roman"/>
              </a:rPr>
              <a:t>diagram </a:t>
            </a:r>
            <a:r>
              <a:rPr sz="2800" dirty="0">
                <a:latin typeface="Times New Roman"/>
                <a:cs typeface="Times New Roman"/>
              </a:rPr>
              <a:t>shown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7  and noting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vertical component 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resultant force acting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column  of liquid is zero, we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write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2033" y="8522919"/>
            <a:ext cx="4686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Fig. 7 Horizontal, parallel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49" y="6639095"/>
            <a:ext cx="5935297" cy="1917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5189"/>
            <a:ext cx="5970905" cy="8256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818005" algn="l"/>
              </a:tabLst>
            </a:pPr>
            <a:r>
              <a:rPr sz="2800" spc="-5" dirty="0">
                <a:latin typeface="Cambria Math"/>
                <a:cs typeface="Cambria Math"/>
              </a:rPr>
              <a:t>𝒑 𝒈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𝒚∆𝑨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𝝆 ∆</a:t>
            </a:r>
            <a:r>
              <a:rPr sz="2800" spc="-8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𝑨</a:t>
            </a:r>
            <a:endParaRPr sz="2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imes New Roman"/>
              <a:cs typeface="Times New Roman"/>
            </a:endParaRPr>
          </a:p>
          <a:p>
            <a:pPr algn="ctr">
              <a:lnSpc>
                <a:spcPts val="3300"/>
              </a:lnSpc>
              <a:tabLst>
                <a:tab pos="397510" algn="l"/>
                <a:tab pos="839469" algn="l"/>
                <a:tab pos="2133600" algn="l"/>
              </a:tabLst>
            </a:pPr>
            <a:r>
              <a:rPr sz="2800" spc="-5" dirty="0">
                <a:latin typeface="Cambria Math"/>
                <a:cs typeface="Cambria Math"/>
              </a:rPr>
              <a:t>𝒑	=	𝝆𝒈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𝒚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𝜸</a:t>
            </a:r>
            <a:r>
              <a:rPr sz="2800" spc="-8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𝒚</a:t>
            </a:r>
            <a:endParaRPr sz="2800">
              <a:latin typeface="Cambria Math"/>
              <a:cs typeface="Cambria Math"/>
            </a:endParaRPr>
          </a:p>
          <a:p>
            <a:pPr marL="12700" marR="5080" algn="just">
              <a:lnSpc>
                <a:spcPct val="959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γ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ρg </a:t>
            </a:r>
            <a:r>
              <a:rPr sz="2800" spc="-5" dirty="0">
                <a:latin typeface="Times New Roman"/>
                <a:cs typeface="Times New Roman"/>
              </a:rPr>
              <a:t>= specific </a:t>
            </a:r>
            <a:r>
              <a:rPr sz="2800" dirty="0">
                <a:latin typeface="Times New Roman"/>
                <a:cs typeface="Times New Roman"/>
              </a:rPr>
              <a:t>weight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liquid. </a:t>
            </a:r>
            <a:r>
              <a:rPr sz="2800" spc="-5" dirty="0">
                <a:latin typeface="Times New Roman"/>
                <a:cs typeface="Times New Roman"/>
              </a:rPr>
              <a:t>Note that this pressure distribution 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same as if </a:t>
            </a:r>
            <a:r>
              <a:rPr sz="2800" dirty="0">
                <a:latin typeface="Times New Roman"/>
                <a:cs typeface="Times New Roman"/>
              </a:rPr>
              <a:t>the liquid </a:t>
            </a:r>
            <a:r>
              <a:rPr sz="2800" spc="-5" dirty="0">
                <a:latin typeface="Times New Roman"/>
                <a:cs typeface="Times New Roman"/>
              </a:rPr>
              <a:t>were  stationary; it is, therefore, referred to as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hydrostatic pressure</a:t>
            </a:r>
            <a:r>
              <a:rPr sz="2800" i="1" spc="-2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distribution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90"/>
              </a:lnSpc>
            </a:pPr>
            <a:r>
              <a:rPr sz="2800" b="1" spc="-5" dirty="0">
                <a:latin typeface="Times New Roman"/>
                <a:cs typeface="Times New Roman"/>
              </a:rPr>
              <a:t>Parallel </a:t>
            </a:r>
            <a:r>
              <a:rPr sz="2800" b="1" dirty="0">
                <a:latin typeface="Times New Roman"/>
                <a:cs typeface="Times New Roman"/>
              </a:rPr>
              <a:t>Flow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dirty="0">
                <a:latin typeface="Times New Roman"/>
                <a:cs typeface="Times New Roman"/>
              </a:rPr>
              <a:t>Sloping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Channels</a:t>
            </a:r>
            <a:endParaRPr sz="2800">
              <a:latin typeface="Times New Roman"/>
              <a:cs typeface="Times New Roman"/>
            </a:endParaRPr>
          </a:p>
          <a:p>
            <a:pPr marL="12700" marR="26034">
              <a:lnSpc>
                <a:spcPct val="95900"/>
              </a:lnSpc>
              <a:spcBef>
                <a:spcPts val="70"/>
              </a:spcBef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now consider the flow conditions  in a sloping channel such that there is </a:t>
            </a:r>
            <a:r>
              <a:rPr sz="2800" dirty="0">
                <a:latin typeface="Times New Roman"/>
                <a:cs typeface="Times New Roman"/>
              </a:rPr>
              <a:t>no  </a:t>
            </a:r>
            <a:r>
              <a:rPr sz="2800" spc="-5" dirty="0">
                <a:latin typeface="Times New Roman"/>
                <a:cs typeface="Times New Roman"/>
              </a:rPr>
              <a:t>acceleration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flow </a:t>
            </a:r>
            <a:r>
              <a:rPr sz="2800" dirty="0">
                <a:latin typeface="Times New Roman"/>
                <a:cs typeface="Times New Roman"/>
              </a:rPr>
              <a:t>direction, the  flow </a:t>
            </a:r>
            <a:r>
              <a:rPr sz="2800" spc="-5" dirty="0">
                <a:latin typeface="Times New Roman"/>
                <a:cs typeface="Times New Roman"/>
              </a:rPr>
              <a:t>velocity is uniform at a channel  cross section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is parallel to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channel </a:t>
            </a:r>
            <a:r>
              <a:rPr sz="2800" dirty="0">
                <a:latin typeface="Times New Roman"/>
                <a:cs typeface="Times New Roman"/>
              </a:rPr>
              <a:t>bottom; </a:t>
            </a:r>
            <a:r>
              <a:rPr sz="2800" spc="-5" dirty="0">
                <a:latin typeface="Times New Roman"/>
                <a:cs typeface="Times New Roman"/>
              </a:rPr>
              <a:t>i.e.,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streamlines are  parallel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bottom. </a:t>
            </a:r>
            <a:r>
              <a:rPr sz="2800" dirty="0">
                <a:latin typeface="Times New Roman"/>
                <a:cs typeface="Times New Roman"/>
              </a:rPr>
              <a:t>Figure </a:t>
            </a:r>
            <a:r>
              <a:rPr sz="2800" spc="-5" dirty="0">
                <a:latin typeface="Times New Roman"/>
                <a:cs typeface="Times New Roman"/>
              </a:rPr>
              <a:t>8  shows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free-body diagram of a column  of liquid normal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bottom.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15"/>
              </a:lnSpc>
            </a:pPr>
            <a:r>
              <a:rPr sz="2800" spc="-5" dirty="0">
                <a:latin typeface="Times New Roman"/>
                <a:cs typeface="Times New Roman"/>
              </a:rPr>
              <a:t>The cross-sectional area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column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894070" cy="331406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z="2800" i="1" spc="-5" dirty="0">
                <a:latin typeface="Times New Roman"/>
                <a:cs typeface="Times New Roman"/>
              </a:rPr>
              <a:t>ΔA.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i="1" spc="-5" dirty="0">
                <a:latin typeface="Times New Roman"/>
                <a:cs typeface="Times New Roman"/>
              </a:rPr>
              <a:t>θ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of the channel bottom,  then the component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weight of  column acting along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column is  </a:t>
            </a:r>
            <a:r>
              <a:rPr sz="2800" i="1" spc="-5" dirty="0">
                <a:latin typeface="Times New Roman"/>
                <a:cs typeface="Times New Roman"/>
              </a:rPr>
              <a:t>ρgdΔA</a:t>
            </a:r>
            <a:r>
              <a:rPr sz="2800" spc="-5" dirty="0">
                <a:latin typeface="Times New Roman"/>
                <a:cs typeface="Times New Roman"/>
              </a:rPr>
              <a:t>cos </a:t>
            </a:r>
            <a:r>
              <a:rPr sz="2800" i="1" spc="-5" dirty="0">
                <a:latin typeface="Times New Roman"/>
                <a:cs typeface="Times New Roman"/>
              </a:rPr>
              <a:t>θ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force acting at the  bottom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column is </a:t>
            </a:r>
            <a:r>
              <a:rPr sz="2800" i="1" spc="-5" dirty="0">
                <a:latin typeface="Times New Roman"/>
                <a:cs typeface="Times New Roman"/>
              </a:rPr>
              <a:t>pΔA</a:t>
            </a:r>
            <a:r>
              <a:rPr sz="2800" spc="-5" dirty="0">
                <a:latin typeface="Times New Roman"/>
                <a:cs typeface="Times New Roman"/>
              </a:rPr>
              <a:t>. There is </a:t>
            </a:r>
            <a:r>
              <a:rPr sz="2800" spc="5" dirty="0">
                <a:latin typeface="Times New Roman"/>
                <a:cs typeface="Times New Roman"/>
              </a:rPr>
              <a:t>no  </a:t>
            </a:r>
            <a:r>
              <a:rPr sz="2800" spc="-5" dirty="0">
                <a:latin typeface="Times New Roman"/>
                <a:cs typeface="Times New Roman"/>
              </a:rPr>
              <a:t>acceleration in a direction along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column </a:t>
            </a:r>
            <a:r>
              <a:rPr sz="2800" dirty="0">
                <a:latin typeface="Times New Roman"/>
                <a:cs typeface="Times New Roman"/>
              </a:rPr>
              <a:t>length, </a:t>
            </a:r>
            <a:r>
              <a:rPr sz="2800" spc="-5" dirty="0">
                <a:latin typeface="Times New Roman"/>
                <a:cs typeface="Times New Roman"/>
              </a:rPr>
              <a:t>since the flow </a:t>
            </a:r>
            <a:r>
              <a:rPr sz="2800" dirty="0">
                <a:latin typeface="Times New Roman"/>
                <a:cs typeface="Times New Roman"/>
              </a:rPr>
              <a:t>velocity </a:t>
            </a:r>
            <a:r>
              <a:rPr sz="2800" spc="-5" dirty="0">
                <a:latin typeface="Times New Roman"/>
                <a:cs typeface="Times New Roman"/>
              </a:rPr>
              <a:t>is  parallel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bottom.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831204"/>
            <a:ext cx="5859145" cy="331406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391410" marR="522605" indent="-1754505">
              <a:lnSpc>
                <a:spcPts val="3220"/>
              </a:lnSpc>
              <a:spcBef>
                <a:spcPts val="320"/>
              </a:spcBef>
            </a:pPr>
            <a:r>
              <a:rPr sz="2800" b="1" spc="-5" dirty="0">
                <a:latin typeface="Times New Roman"/>
                <a:cs typeface="Times New Roman"/>
              </a:rPr>
              <a:t>Fig. 8 </a:t>
            </a:r>
            <a:r>
              <a:rPr sz="2800" b="1" dirty="0">
                <a:latin typeface="Times New Roman"/>
                <a:cs typeface="Times New Roman"/>
              </a:rPr>
              <a:t>Parallel flow </a:t>
            </a:r>
            <a:r>
              <a:rPr sz="2800" b="1" spc="-5" dirty="0">
                <a:latin typeface="Times New Roman"/>
                <a:cs typeface="Times New Roman"/>
              </a:rPr>
              <a:t>in a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sloping  channel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 indent="80645">
              <a:lnSpc>
                <a:spcPts val="3229"/>
              </a:lnSpc>
            </a:pPr>
            <a:r>
              <a:rPr sz="2800" spc="-5" dirty="0">
                <a:latin typeface="Times New Roman"/>
                <a:cs typeface="Times New Roman"/>
              </a:rPr>
              <a:t>Hence, </a:t>
            </a:r>
            <a:r>
              <a:rPr sz="280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can write </a:t>
            </a:r>
            <a:r>
              <a:rPr sz="2800" i="1" spc="-5" dirty="0">
                <a:latin typeface="Times New Roman"/>
                <a:cs typeface="Times New Roman"/>
              </a:rPr>
              <a:t>pΔA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dirty="0">
                <a:latin typeface="Times New Roman"/>
                <a:cs typeface="Times New Roman"/>
              </a:rPr>
              <a:t>ρgdΔA</a:t>
            </a:r>
            <a:r>
              <a:rPr sz="2800" dirty="0">
                <a:latin typeface="Times New Roman"/>
                <a:cs typeface="Times New Roman"/>
              </a:rPr>
              <a:t>cos </a:t>
            </a:r>
            <a:r>
              <a:rPr sz="2800" i="1" dirty="0">
                <a:latin typeface="Times New Roman"/>
                <a:cs typeface="Times New Roman"/>
              </a:rPr>
              <a:t>θ</a:t>
            </a:r>
            <a:r>
              <a:rPr sz="2800" dirty="0">
                <a:latin typeface="Times New Roman"/>
                <a:cs typeface="Times New Roman"/>
              </a:rPr>
              <a:t>, 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i="1" spc="-5" dirty="0">
                <a:latin typeface="Times New Roman"/>
                <a:cs typeface="Times New Roman"/>
              </a:rPr>
              <a:t>p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ρgd </a:t>
            </a:r>
            <a:r>
              <a:rPr sz="2800" spc="-5" dirty="0">
                <a:latin typeface="Times New Roman"/>
                <a:cs typeface="Times New Roman"/>
              </a:rPr>
              <a:t>cos </a:t>
            </a:r>
            <a:r>
              <a:rPr sz="2800" i="1" spc="-5" dirty="0">
                <a:latin typeface="Times New Roman"/>
                <a:cs typeface="Times New Roman"/>
              </a:rPr>
              <a:t>θ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γd </a:t>
            </a:r>
            <a:r>
              <a:rPr sz="2800" spc="-5" dirty="0">
                <a:latin typeface="Times New Roman"/>
                <a:cs typeface="Times New Roman"/>
              </a:rPr>
              <a:t>cos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i="1" spc="-15" dirty="0">
                <a:latin typeface="Times New Roman"/>
                <a:cs typeface="Times New Roman"/>
              </a:rPr>
              <a:t>θ.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55"/>
              </a:lnSpc>
            </a:pP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substituting </a:t>
            </a:r>
            <a:r>
              <a:rPr sz="2800" i="1" spc="-5" dirty="0">
                <a:latin typeface="Times New Roman"/>
                <a:cs typeface="Times New Roman"/>
              </a:rPr>
              <a:t>d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y </a:t>
            </a:r>
            <a:r>
              <a:rPr sz="2800" spc="-5" dirty="0">
                <a:latin typeface="Times New Roman"/>
                <a:cs typeface="Times New Roman"/>
              </a:rPr>
              <a:t>cos </a:t>
            </a:r>
            <a:r>
              <a:rPr sz="2800" i="1" spc="-5" dirty="0">
                <a:latin typeface="Times New Roman"/>
                <a:cs typeface="Times New Roman"/>
              </a:rPr>
              <a:t>θ </a:t>
            </a:r>
            <a:r>
              <a:rPr sz="2800" spc="-5" dirty="0">
                <a:latin typeface="Times New Roman"/>
                <a:cs typeface="Times New Roman"/>
              </a:rPr>
              <a:t>into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endParaRPr sz="2800">
              <a:latin typeface="Times New Roman"/>
              <a:cs typeface="Times New Roman"/>
            </a:endParaRPr>
          </a:p>
          <a:p>
            <a:pPr marL="12700" marR="149860">
              <a:lnSpc>
                <a:spcPts val="3229"/>
              </a:lnSpc>
              <a:spcBef>
                <a:spcPts val="145"/>
              </a:spcBef>
            </a:pPr>
            <a:r>
              <a:rPr sz="2800" spc="-5" dirty="0">
                <a:latin typeface="Times New Roman"/>
                <a:cs typeface="Times New Roman"/>
              </a:rPr>
              <a:t>equation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i="1" dirty="0">
                <a:latin typeface="Times New Roman"/>
                <a:cs typeface="Times New Roman"/>
              </a:rPr>
              <a:t>y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depth measured  vertically, as shown in Fig. </a:t>
            </a:r>
            <a:r>
              <a:rPr sz="2800" dirty="0">
                <a:latin typeface="Times New Roman"/>
                <a:cs typeface="Times New Roman"/>
              </a:rPr>
              <a:t>8, </a:t>
            </a:r>
            <a:r>
              <a:rPr sz="2800" spc="-5" dirty="0">
                <a:latin typeface="Times New Roman"/>
                <a:cs typeface="Times New Roman"/>
              </a:rPr>
              <a:t>we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obtain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3594" y="4185687"/>
            <a:ext cx="5885682" cy="1679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104" y="1334769"/>
            <a:ext cx="6144260" cy="7414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445" algn="ctr">
              <a:lnSpc>
                <a:spcPts val="3300"/>
              </a:lnSpc>
              <a:spcBef>
                <a:spcPts val="95"/>
              </a:spcBef>
              <a:tabLst>
                <a:tab pos="397510" algn="l"/>
                <a:tab pos="841375" algn="l"/>
                <a:tab pos="2135505" algn="l"/>
              </a:tabLst>
            </a:pPr>
            <a:r>
              <a:rPr sz="2800" spc="-5" dirty="0">
                <a:latin typeface="Cambria Math"/>
                <a:cs typeface="Cambria Math"/>
              </a:rPr>
              <a:t>𝒑	=	𝝆𝒈 𝒚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𝜸 𝒚𝒄𝒐𝒔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𝜽</a:t>
            </a:r>
            <a:r>
              <a:rPr sz="3000" spc="-7" baseline="29166" dirty="0">
                <a:latin typeface="Cambria Math"/>
                <a:cs typeface="Cambria Math"/>
              </a:rPr>
              <a:t>𝟐</a:t>
            </a:r>
            <a:endParaRPr sz="3000" baseline="29166">
              <a:latin typeface="Cambria Math"/>
              <a:cs typeface="Cambria Math"/>
            </a:endParaRPr>
          </a:p>
          <a:p>
            <a:pPr marL="101600" marR="118745">
              <a:lnSpc>
                <a:spcPct val="95800"/>
              </a:lnSpc>
              <a:spcBef>
                <a:spcPts val="80"/>
              </a:spcBef>
              <a:tabLst>
                <a:tab pos="2500630" algn="l"/>
              </a:tabLst>
            </a:pPr>
            <a:r>
              <a:rPr sz="2800" spc="-5" dirty="0">
                <a:latin typeface="Times New Roman"/>
                <a:cs typeface="Times New Roman"/>
              </a:rPr>
              <a:t>Note that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this case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pressure  distribution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hydrostatic in spite 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fact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we </a:t>
            </a:r>
            <a:r>
              <a:rPr sz="2800" dirty="0">
                <a:latin typeface="Times New Roman"/>
                <a:cs typeface="Times New Roman"/>
              </a:rPr>
              <a:t>have </a:t>
            </a:r>
            <a:r>
              <a:rPr sz="2800" spc="-5" dirty="0">
                <a:latin typeface="Times New Roman"/>
                <a:cs typeface="Times New Roman"/>
              </a:rPr>
              <a:t>parallel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and  there is </a:t>
            </a:r>
            <a:r>
              <a:rPr sz="2800" dirty="0">
                <a:latin typeface="Times New Roman"/>
                <a:cs typeface="Times New Roman"/>
              </a:rPr>
              <a:t>no </a:t>
            </a:r>
            <a:r>
              <a:rPr sz="2800" spc="-5" dirty="0">
                <a:latin typeface="Times New Roman"/>
                <a:cs typeface="Times New Roman"/>
              </a:rPr>
              <a:t>acceleration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direction of  </a:t>
            </a:r>
            <a:r>
              <a:rPr sz="2800" dirty="0">
                <a:latin typeface="Times New Roman"/>
                <a:cs typeface="Times New Roman"/>
              </a:rPr>
              <a:t>flow.</a:t>
            </a:r>
            <a:r>
              <a:rPr sz="2800" spc="-5" dirty="0">
                <a:latin typeface="Times New Roman"/>
                <a:cs typeface="Times New Roman"/>
              </a:rPr>
              <a:t> However,	if </a:t>
            </a:r>
            <a:r>
              <a:rPr sz="2800" dirty="0">
                <a:latin typeface="Times New Roman"/>
                <a:cs typeface="Times New Roman"/>
              </a:rPr>
              <a:t>the slope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channel </a:t>
            </a:r>
            <a:r>
              <a:rPr sz="2800" dirty="0">
                <a:latin typeface="Times New Roman"/>
                <a:cs typeface="Times New Roman"/>
              </a:rPr>
              <a:t>bottom </a:t>
            </a:r>
            <a:r>
              <a:rPr sz="2800" spc="-5" dirty="0">
                <a:latin typeface="Times New Roman"/>
                <a:cs typeface="Times New Roman"/>
              </a:rPr>
              <a:t>is small, then cos </a:t>
            </a:r>
            <a:r>
              <a:rPr sz="2800" i="1" spc="-5" dirty="0">
                <a:latin typeface="Times New Roman"/>
                <a:cs typeface="Times New Roman"/>
              </a:rPr>
              <a:t>θ _ </a:t>
            </a:r>
            <a:r>
              <a:rPr sz="2800" spc="-5" dirty="0">
                <a:latin typeface="Times New Roman"/>
                <a:cs typeface="Times New Roman"/>
              </a:rPr>
              <a:t>1  and </a:t>
            </a:r>
            <a:r>
              <a:rPr sz="2800" i="1" spc="-5" dirty="0">
                <a:latin typeface="Times New Roman"/>
                <a:cs typeface="Times New Roman"/>
              </a:rPr>
              <a:t>d _ y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Hence,</a:t>
            </a:r>
            <a:endParaRPr sz="2800">
              <a:latin typeface="Times New Roman"/>
              <a:cs typeface="Times New Roman"/>
            </a:endParaRPr>
          </a:p>
          <a:p>
            <a:pPr marL="3810" algn="ctr">
              <a:lnSpc>
                <a:spcPts val="3195"/>
              </a:lnSpc>
              <a:tabLst>
                <a:tab pos="401320" algn="l"/>
                <a:tab pos="843280" algn="l"/>
                <a:tab pos="2154555" algn="l"/>
              </a:tabLst>
            </a:pPr>
            <a:r>
              <a:rPr sz="2800" spc="-5" dirty="0">
                <a:latin typeface="Cambria Math"/>
                <a:cs typeface="Cambria Math"/>
              </a:rPr>
              <a:t>𝒑	≅	𝝆𝒈 𝒅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≅	𝝆𝒈 𝒚</a:t>
            </a:r>
            <a:endParaRPr sz="2800">
              <a:latin typeface="Cambria Math"/>
              <a:cs typeface="Cambria Math"/>
            </a:endParaRPr>
          </a:p>
          <a:p>
            <a:pPr marL="101600" marR="93345" algn="just">
              <a:lnSpc>
                <a:spcPct val="959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In several derivations we assume that </a:t>
            </a:r>
            <a:r>
              <a:rPr sz="2800" dirty="0">
                <a:latin typeface="Times New Roman"/>
                <a:cs typeface="Times New Roman"/>
              </a:rPr>
              <a:t>the  slope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 is small.  With this assumption,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pressure  distribution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assumed to be  hydrostatic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streamlines are almost  parallel and straight, and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depths  measured vertically or normal to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channel bottom are approximately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same.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313434"/>
            <a:ext cx="5862320" cy="454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Curvilinear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In the previous three cases, the  streamlines were </a:t>
            </a:r>
            <a:r>
              <a:rPr sz="2800" dirty="0">
                <a:latin typeface="Times New Roman"/>
                <a:cs typeface="Times New Roman"/>
              </a:rPr>
              <a:t>straight </a:t>
            </a:r>
            <a:r>
              <a:rPr sz="2800" spc="-5" dirty="0">
                <a:latin typeface="Times New Roman"/>
                <a:cs typeface="Times New Roman"/>
              </a:rPr>
              <a:t>and parallel to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bottom. However, in several  real-life situations, the streamlines have  pronounced curvature. To determine the  pressure distribution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such </a:t>
            </a:r>
            <a:r>
              <a:rPr sz="2800" spc="-5" dirty="0">
                <a:latin typeface="Times New Roman"/>
                <a:cs typeface="Times New Roman"/>
              </a:rPr>
              <a:t>flows, let us  consider the forces acting in the vertical  direction </a:t>
            </a:r>
            <a:r>
              <a:rPr sz="2800" spc="-1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a column </a:t>
            </a:r>
            <a:r>
              <a:rPr sz="2800" dirty="0">
                <a:latin typeface="Times New Roman"/>
                <a:cs typeface="Times New Roman"/>
              </a:rPr>
              <a:t>of liquid </a:t>
            </a:r>
            <a:r>
              <a:rPr sz="2800" spc="-5" dirty="0">
                <a:latin typeface="Times New Roman"/>
                <a:cs typeface="Times New Roman"/>
              </a:rPr>
              <a:t>with  cross-sectional area </a:t>
            </a:r>
            <a:r>
              <a:rPr sz="2800" i="1" spc="-5" dirty="0">
                <a:latin typeface="Times New Roman"/>
                <a:cs typeface="Times New Roman"/>
              </a:rPr>
              <a:t>ΔA, </a:t>
            </a:r>
            <a:r>
              <a:rPr sz="2800" spc="-5" dirty="0">
                <a:latin typeface="Times New Roman"/>
                <a:cs typeface="Times New Roman"/>
              </a:rPr>
              <a:t>as shown in Fig.  </a:t>
            </a:r>
            <a:r>
              <a:rPr sz="2800" dirty="0">
                <a:latin typeface="Times New Roman"/>
                <a:cs typeface="Times New Roman"/>
              </a:rPr>
              <a:t>9.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4201" y="8609786"/>
            <a:ext cx="3523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Fig, 9 </a:t>
            </a:r>
            <a:r>
              <a:rPr sz="2800" b="1" dirty="0">
                <a:latin typeface="Times New Roman"/>
                <a:cs typeface="Times New Roman"/>
              </a:rPr>
              <a:t>curvilinear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flows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50" y="5846445"/>
            <a:ext cx="5943600" cy="2363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0517" y="4024757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40866" y="3997579"/>
            <a:ext cx="3595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1370" algn="l"/>
              </a:tabLst>
            </a:pPr>
            <a:r>
              <a:rPr sz="2800" spc="-5" dirty="0">
                <a:latin typeface="Cambria Math"/>
                <a:cs typeface="Cambria Math"/>
              </a:rPr>
              <a:t>𝜸	𝒈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89653" y="4024757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60422" y="3932046"/>
            <a:ext cx="32981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32455" algn="l"/>
              </a:tabLst>
            </a:pPr>
            <a:r>
              <a:rPr sz="2000" dirty="0">
                <a:latin typeface="Cambria Math"/>
                <a:cs typeface="Cambria Math"/>
              </a:rPr>
              <a:t>𝟐	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12417" y="3488563"/>
            <a:ext cx="5149215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2740"/>
              </a:lnSpc>
              <a:spcBef>
                <a:spcPts val="95"/>
              </a:spcBef>
              <a:tabLst>
                <a:tab pos="3276600" algn="l"/>
              </a:tabLst>
            </a:pPr>
            <a:r>
              <a:rPr spc="-5" dirty="0">
                <a:latin typeface="Cambria Math"/>
                <a:cs typeface="Cambria Math"/>
              </a:rPr>
              <a:t>𝒑	</a:t>
            </a:r>
            <a:r>
              <a:rPr dirty="0">
                <a:latin typeface="Cambria Math"/>
                <a:cs typeface="Cambria Math"/>
              </a:rPr>
              <a:t>𝒂</a:t>
            </a:r>
            <a:r>
              <a:rPr sz="3000" baseline="-16666" dirty="0">
                <a:latin typeface="Cambria Math"/>
                <a:cs typeface="Cambria Math"/>
              </a:rPr>
              <a:t>𝑵</a:t>
            </a:r>
            <a:endParaRPr sz="3000" baseline="-16666">
              <a:latin typeface="Cambria Math"/>
              <a:cs typeface="Cambria Math"/>
            </a:endParaRPr>
          </a:p>
          <a:p>
            <a:pPr marL="357505">
              <a:lnSpc>
                <a:spcPts val="2740"/>
              </a:lnSpc>
              <a:tabLst>
                <a:tab pos="1306195" algn="l"/>
                <a:tab pos="3842385" algn="l"/>
                <a:tab pos="4427855" algn="l"/>
              </a:tabLst>
            </a:pPr>
            <a:r>
              <a:rPr spc="-5" dirty="0">
                <a:latin typeface="Cambria Math"/>
                <a:cs typeface="Cambria Math"/>
              </a:rPr>
              <a:t>=</a:t>
            </a:r>
            <a:r>
              <a:rPr spc="160" dirty="0">
                <a:latin typeface="Cambria Math"/>
                <a:cs typeface="Cambria Math"/>
              </a:rPr>
              <a:t> </a:t>
            </a:r>
            <a:r>
              <a:rPr sz="4200" spc="-7" baseline="2976" dirty="0">
                <a:latin typeface="Cambria Math"/>
                <a:cs typeface="Cambria Math"/>
              </a:rPr>
              <a:t>(</a:t>
            </a:r>
            <a:r>
              <a:rPr sz="2800" spc="-5" dirty="0">
                <a:latin typeface="Cambria Math"/>
                <a:cs typeface="Cambria Math"/>
              </a:rPr>
              <a:t>𝒓	−</a:t>
            </a:r>
            <a:r>
              <a:rPr sz="2800" spc="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𝒓</a:t>
            </a:r>
            <a:r>
              <a:rPr sz="4200" spc="-7" baseline="2976" dirty="0">
                <a:latin typeface="Cambria Math"/>
                <a:cs typeface="Cambria Math"/>
              </a:rPr>
              <a:t>)</a:t>
            </a:r>
            <a:r>
              <a:rPr sz="2800" spc="-5" dirty="0">
                <a:latin typeface="Cambria Math"/>
                <a:cs typeface="Cambria Math"/>
              </a:rPr>
              <a:t>𝒄𝒐𝒔𝜽</a:t>
            </a:r>
            <a:r>
              <a:rPr sz="2800" spc="1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	(𝒓	−</a:t>
            </a:r>
            <a:r>
              <a:rPr sz="2800" spc="-5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𝒓)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5402" y="5262753"/>
            <a:ext cx="4640580" cy="8680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332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𝑴𝒂𝒔𝒔 </a:t>
            </a:r>
            <a:r>
              <a:rPr sz="2800" spc="-5" dirty="0">
                <a:latin typeface="Cambria Math"/>
                <a:cs typeface="Cambria Math"/>
              </a:rPr>
              <a:t>𝒐𝒇 </a:t>
            </a:r>
            <a:r>
              <a:rPr sz="2800" spc="-10" dirty="0">
                <a:latin typeface="Cambria Math"/>
                <a:cs typeface="Cambria Math"/>
              </a:rPr>
              <a:t>𝒕𝒉𝒆 𝒍𝒊𝒒𝒖𝒊𝒅</a:t>
            </a:r>
            <a:r>
              <a:rPr sz="2800" spc="3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𝒄𝒐𝒍𝒖𝒎𝒏</a:t>
            </a:r>
            <a:endParaRPr sz="2800">
              <a:latin typeface="Cambria Math"/>
              <a:cs typeface="Cambria Math"/>
            </a:endParaRPr>
          </a:p>
          <a:p>
            <a:pPr marL="952500">
              <a:lnSpc>
                <a:spcPts val="3320"/>
              </a:lnSpc>
              <a:tabLst>
                <a:tab pos="1395730" algn="l"/>
              </a:tabLst>
            </a:pP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2800" spc="20" dirty="0">
                <a:latin typeface="Cambria Math"/>
                <a:cs typeface="Cambria Math"/>
              </a:rPr>
              <a:t>𝝆𝒚</a:t>
            </a:r>
            <a:r>
              <a:rPr sz="3000" spc="30" baseline="-16666" dirty="0">
                <a:latin typeface="Cambria Math"/>
                <a:cs typeface="Cambria Math"/>
              </a:rPr>
              <a:t>𝒔</a:t>
            </a:r>
            <a:r>
              <a:rPr sz="2800" spc="20" dirty="0">
                <a:latin typeface="Cambria Math"/>
                <a:cs typeface="Cambria Math"/>
              </a:rPr>
              <a:t>∆𝑨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604" y="6524625"/>
            <a:ext cx="5633720" cy="15690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 marR="31115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i="1" spc="-5" dirty="0">
                <a:latin typeface="Times New Roman"/>
                <a:cs typeface="Times New Roman"/>
              </a:rPr>
              <a:t>r </a:t>
            </a:r>
            <a:r>
              <a:rPr sz="2800" spc="-5" dirty="0">
                <a:latin typeface="Times New Roman"/>
                <a:cs typeface="Times New Roman"/>
              </a:rPr>
              <a:t>= radius of curvature 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streamline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flow velocity </a:t>
            </a:r>
            <a:r>
              <a:rPr sz="2800" spc="-10" dirty="0">
                <a:latin typeface="Times New Roman"/>
                <a:cs typeface="Times New Roman"/>
              </a:rPr>
              <a:t>at  </a:t>
            </a:r>
            <a:r>
              <a:rPr sz="2800" dirty="0">
                <a:latin typeface="Times New Roman"/>
                <a:cs typeface="Times New Roman"/>
              </a:rPr>
              <a:t>the point </a:t>
            </a:r>
            <a:r>
              <a:rPr sz="2800" spc="-5" dirty="0">
                <a:latin typeface="Times New Roman"/>
                <a:cs typeface="Times New Roman"/>
              </a:rPr>
              <a:t>under consideration,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then</a:t>
            </a:r>
            <a:endParaRPr sz="2800">
              <a:latin typeface="Times New Roman"/>
              <a:cs typeface="Times New Roman"/>
            </a:endParaRPr>
          </a:p>
          <a:p>
            <a:pPr marR="31750" algn="r">
              <a:lnSpc>
                <a:spcPts val="2350"/>
              </a:lnSpc>
            </a:pPr>
            <a:r>
              <a:rPr sz="4200" spc="-15" baseline="-20833" dirty="0">
                <a:latin typeface="Cambria Math"/>
                <a:cs typeface="Cambria Math"/>
              </a:rPr>
              <a:t>𝑽</a:t>
            </a: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9058" y="8282178"/>
            <a:ext cx="216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88126" y="8309356"/>
            <a:ext cx="398145" cy="0"/>
          </a:xfrm>
          <a:custGeom>
            <a:avLst/>
            <a:gdLst/>
            <a:ahLst/>
            <a:cxnLst/>
            <a:rect l="l" t="t" r="r" b="b"/>
            <a:pathLst>
              <a:path w="398145">
                <a:moveTo>
                  <a:pt x="0" y="0"/>
                </a:moveTo>
                <a:lnTo>
                  <a:pt x="39776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2004" y="7892998"/>
            <a:ext cx="5020310" cy="117792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1275"/>
              </a:spcBef>
            </a:pPr>
            <a:r>
              <a:rPr sz="2800" spc="-5" dirty="0">
                <a:latin typeface="Cambria Math"/>
                <a:cs typeface="Cambria Math"/>
              </a:rPr>
              <a:t>𝑪𝒆𝒏𝒕𝒓𝒊𝒇𝒖𝒈𝒂𝒍 </a:t>
            </a:r>
            <a:r>
              <a:rPr sz="2800" spc="-10" dirty="0">
                <a:latin typeface="Cambria Math"/>
                <a:cs typeface="Cambria Math"/>
              </a:rPr>
              <a:t>𝒂𝒄𝒄𝒆𝒍𝒓𝒂𝒕𝒊𝒐𝒏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800" b="1" spc="-10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33450" y="914400"/>
            <a:ext cx="5943600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0789" y="1170177"/>
            <a:ext cx="47561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𝑪𝒆𝒏𝒕𝒓𝒊𝒇𝒖𝒈𝒂𝒍 </a:t>
            </a:r>
            <a:r>
              <a:rPr sz="2800" spc="-10" dirty="0">
                <a:latin typeface="Cambria Math"/>
                <a:cs typeface="Cambria Math"/>
              </a:rPr>
              <a:t>𝒇𝒐𝒓𝒄𝒆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315" dirty="0">
                <a:latin typeface="Cambria Math"/>
                <a:cs typeface="Cambria Math"/>
              </a:rPr>
              <a:t> </a:t>
            </a:r>
            <a:r>
              <a:rPr sz="2800" spc="20" dirty="0">
                <a:latin typeface="Cambria Math"/>
                <a:cs typeface="Cambria Math"/>
              </a:rPr>
              <a:t>𝝆𝒚</a:t>
            </a:r>
            <a:r>
              <a:rPr sz="3000" spc="30" baseline="-16666" dirty="0">
                <a:latin typeface="Cambria Math"/>
                <a:cs typeface="Cambria Math"/>
              </a:rPr>
              <a:t>𝒔</a:t>
            </a:r>
            <a:r>
              <a:rPr sz="2800" spc="20" dirty="0">
                <a:latin typeface="Cambria Math"/>
                <a:cs typeface="Cambria Math"/>
              </a:rPr>
              <a:t>∆𝑨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59170" y="769365"/>
            <a:ext cx="45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-20833" dirty="0">
                <a:latin typeface="Cambria Math"/>
                <a:cs typeface="Cambria Math"/>
              </a:rPr>
              <a:t>𝑽</a:t>
            </a:r>
            <a:r>
              <a:rPr sz="2000" spc="-5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8202" y="1409446"/>
            <a:ext cx="216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7270" y="1436624"/>
            <a:ext cx="398145" cy="0"/>
          </a:xfrm>
          <a:custGeom>
            <a:avLst/>
            <a:gdLst/>
            <a:ahLst/>
            <a:cxnLst/>
            <a:rect l="l" t="t" r="r" b="b"/>
            <a:pathLst>
              <a:path w="398145">
                <a:moveTo>
                  <a:pt x="0" y="0"/>
                </a:moveTo>
                <a:lnTo>
                  <a:pt x="397763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2607310"/>
            <a:ext cx="5906770" cy="29063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Dividing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centrifugal </a:t>
            </a:r>
            <a:r>
              <a:rPr sz="2800" dirty="0">
                <a:latin typeface="Times New Roman"/>
                <a:cs typeface="Times New Roman"/>
              </a:rPr>
              <a:t>force by the </a:t>
            </a:r>
            <a:r>
              <a:rPr sz="2800" spc="-5" dirty="0">
                <a:latin typeface="Times New Roman"/>
                <a:cs typeface="Times New Roman"/>
              </a:rPr>
              <a:t>area  of the column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converting </a:t>
            </a:r>
            <a:r>
              <a:rPr sz="2800" spc="-1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pressure to pressure head, </a:t>
            </a:r>
            <a:r>
              <a:rPr sz="280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obtain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following expression for the pressure  head, </a:t>
            </a:r>
            <a:r>
              <a:rPr sz="2800" i="1" spc="-5" dirty="0">
                <a:latin typeface="Times New Roman"/>
                <a:cs typeface="Times New Roman"/>
              </a:rPr>
              <a:t>ya, </a:t>
            </a:r>
            <a:r>
              <a:rPr sz="2800" spc="-5" dirty="0">
                <a:latin typeface="Times New Roman"/>
                <a:cs typeface="Times New Roman"/>
              </a:rPr>
              <a:t>acting at the bottom of </a:t>
            </a:r>
            <a:r>
              <a:rPr sz="2800" dirty="0">
                <a:latin typeface="Times New Roman"/>
                <a:cs typeface="Times New Roman"/>
              </a:rPr>
              <a:t>the  liquid </a:t>
            </a:r>
            <a:r>
              <a:rPr sz="2800" spc="-5" dirty="0">
                <a:latin typeface="Times New Roman"/>
                <a:cs typeface="Times New Roman"/>
              </a:rPr>
              <a:t>column due to centrifugal  acceleration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93871" y="6027546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29179" y="5491353"/>
            <a:ext cx="1643380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0">
              <a:lnSpc>
                <a:spcPts val="274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𝟏</a:t>
            </a:r>
            <a:endParaRPr sz="2800">
              <a:latin typeface="Cambria Math"/>
              <a:cs typeface="Cambria Math"/>
            </a:endParaRPr>
          </a:p>
          <a:p>
            <a:pPr marL="38100">
              <a:lnSpc>
                <a:spcPts val="2740"/>
              </a:lnSpc>
              <a:tabLst>
                <a:tab pos="964565" algn="l"/>
              </a:tabLst>
            </a:pPr>
            <a:r>
              <a:rPr sz="2800" spc="-5" dirty="0">
                <a:latin typeface="Cambria Math"/>
                <a:cs typeface="Cambria Math"/>
              </a:rPr>
              <a:t>𝒚</a:t>
            </a:r>
            <a:r>
              <a:rPr sz="3000" spc="-7" baseline="-16666" dirty="0">
                <a:latin typeface="Cambria Math"/>
                <a:cs typeface="Cambria Math"/>
              </a:rPr>
              <a:t>𝒂 </a:t>
            </a:r>
            <a:r>
              <a:rPr sz="3000" spc="3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4200" spc="-7" baseline="-37698" dirty="0">
                <a:latin typeface="Cambria Math"/>
                <a:cs typeface="Cambria Math"/>
              </a:rPr>
              <a:t>𝒈</a:t>
            </a:r>
            <a:r>
              <a:rPr sz="4200" spc="-300" baseline="-37698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𝒚</a:t>
            </a:r>
            <a:r>
              <a:rPr sz="3000" spc="-7" baseline="-16666" dirty="0">
                <a:latin typeface="Cambria Math"/>
                <a:cs typeface="Cambria Math"/>
              </a:rPr>
              <a:t>𝒔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0780" y="5360289"/>
            <a:ext cx="45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-20833" dirty="0">
                <a:latin typeface="Cambria Math"/>
                <a:cs typeface="Cambria Math"/>
              </a:rPr>
              <a:t>𝑽</a:t>
            </a:r>
            <a:r>
              <a:rPr sz="2000" spc="-5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9813" y="6000369"/>
            <a:ext cx="216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8880" y="6027546"/>
            <a:ext cx="398145" cy="0"/>
          </a:xfrm>
          <a:custGeom>
            <a:avLst/>
            <a:gdLst/>
            <a:ahLst/>
            <a:cxnLst/>
            <a:rect l="l" t="t" r="r" b="b"/>
            <a:pathLst>
              <a:path w="398145">
                <a:moveTo>
                  <a:pt x="0" y="0"/>
                </a:moveTo>
                <a:lnTo>
                  <a:pt x="39776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2004" y="6408801"/>
            <a:ext cx="5970270" cy="24974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pressure </a:t>
            </a:r>
            <a:r>
              <a:rPr sz="2800" spc="-5" dirty="0">
                <a:latin typeface="Times New Roman"/>
                <a:cs typeface="Times New Roman"/>
              </a:rPr>
              <a:t>due to centrifugal force is in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same direction 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weight of  column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curvature is concave, as  shown in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9 a, and it is in a direction  opposite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weight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curvature is  convex </a:t>
            </a:r>
            <a:r>
              <a:rPr sz="2800" dirty="0">
                <a:latin typeface="Times New Roman"/>
                <a:cs typeface="Times New Roman"/>
              </a:rPr>
              <a:t>(Fig. 9b). </a:t>
            </a:r>
            <a:r>
              <a:rPr sz="2800" spc="-5" dirty="0">
                <a:latin typeface="Times New Roman"/>
                <a:cs typeface="Times New Roman"/>
              </a:rPr>
              <a:t>Therefore,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total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965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pressure</a:t>
            </a:r>
            <a:r>
              <a:rPr spc="180" dirty="0"/>
              <a:t> </a:t>
            </a:r>
            <a:r>
              <a:rPr spc="-10" dirty="0"/>
              <a:t>head</a:t>
            </a:r>
            <a:r>
              <a:rPr spc="190" dirty="0"/>
              <a:t> </a:t>
            </a:r>
            <a:r>
              <a:rPr spc="-5" dirty="0"/>
              <a:t>acting</a:t>
            </a:r>
            <a:r>
              <a:rPr spc="190" dirty="0"/>
              <a:t> </a:t>
            </a:r>
            <a:r>
              <a:rPr spc="-5" dirty="0"/>
              <a:t>at</a:t>
            </a:r>
            <a:r>
              <a:rPr spc="185" dirty="0"/>
              <a:t> </a:t>
            </a:r>
            <a:r>
              <a:rPr dirty="0"/>
              <a:t>the</a:t>
            </a:r>
            <a:r>
              <a:rPr spc="180" dirty="0"/>
              <a:t> </a:t>
            </a:r>
            <a:r>
              <a:rPr spc="-5" dirty="0"/>
              <a:t>bottom</a:t>
            </a:r>
            <a:r>
              <a:rPr spc="185" dirty="0"/>
              <a:t> </a:t>
            </a:r>
            <a:r>
              <a:rPr spc="-5" dirty="0"/>
              <a:t>of</a:t>
            </a:r>
            <a:r>
              <a:rPr spc="195" dirty="0"/>
              <a:t> </a:t>
            </a:r>
            <a:r>
              <a:rPr dirty="0"/>
              <a:t>the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287526"/>
            <a:ext cx="5967730" cy="12700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column is an algebraic </a:t>
            </a:r>
            <a:r>
              <a:rPr sz="2800" dirty="0">
                <a:latin typeface="Times New Roman"/>
                <a:cs typeface="Times New Roman"/>
              </a:rPr>
              <a:t>sum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pressure due to centrifugal action and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weight of </a:t>
            </a:r>
            <a:r>
              <a:rPr sz="2800" dirty="0">
                <a:latin typeface="Times New Roman"/>
                <a:cs typeface="Times New Roman"/>
              </a:rPr>
              <a:t>the liquid </a:t>
            </a:r>
            <a:r>
              <a:rPr sz="2800" spc="-5" dirty="0">
                <a:latin typeface="Times New Roman"/>
                <a:cs typeface="Times New Roman"/>
              </a:rPr>
              <a:t>column,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i.e.,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9601" y="2849625"/>
            <a:ext cx="1536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𝒔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675889"/>
            <a:ext cx="5161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88129" algn="l"/>
                <a:tab pos="4443095" algn="l"/>
              </a:tabLst>
            </a:pPr>
            <a:r>
              <a:rPr sz="2800" spc="-10" dirty="0">
                <a:latin typeface="Cambria Math"/>
                <a:cs typeface="Cambria Math"/>
              </a:rPr>
              <a:t>𝑻𝒐𝒕𝒂𝒍 </a:t>
            </a:r>
            <a:r>
              <a:rPr sz="2800" spc="-5" dirty="0">
                <a:latin typeface="Cambria Math"/>
                <a:cs typeface="Cambria Math"/>
              </a:rPr>
              <a:t>𝒑𝒓𝒆𝒔𝒔𝒖𝒓𝒆</a:t>
            </a:r>
            <a:r>
              <a:rPr sz="2800" spc="5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𝒉𝒆𝒂𝒅</a:t>
            </a:r>
            <a:r>
              <a:rPr sz="2800" spc="18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𝒚	(𝟏</a:t>
            </a:r>
            <a:r>
              <a:rPr sz="2800" spc="-7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30797" y="2942335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27241" y="2567685"/>
            <a:ext cx="4121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𝟏</a:t>
            </a:r>
            <a:r>
              <a:rPr sz="2000" spc="2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𝑽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2814" y="2518918"/>
            <a:ext cx="15176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" dirty="0">
                <a:latin typeface="Cambria Math"/>
                <a:cs typeface="Cambria Math"/>
              </a:rPr>
              <a:t>𝟐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8097" y="2956686"/>
            <a:ext cx="474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2000" dirty="0">
                <a:latin typeface="Cambria Math"/>
                <a:cs typeface="Cambria Math"/>
              </a:rPr>
              <a:t>𝒈	𝒓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60921" y="2942335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49973" y="2675889"/>
            <a:ext cx="173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3249294"/>
            <a:ext cx="5970905" cy="5429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( a)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2800" b="1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positive sign </a:t>
            </a:r>
            <a:r>
              <a:rPr sz="2800" spc="-5" dirty="0">
                <a:latin typeface="Times New Roman"/>
                <a:cs typeface="Times New Roman"/>
              </a:rPr>
              <a:t>is used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streamline  is concave, and a negative </a:t>
            </a:r>
            <a:r>
              <a:rPr sz="2800" dirty="0">
                <a:latin typeface="Times New Roman"/>
                <a:cs typeface="Times New Roman"/>
              </a:rPr>
              <a:t>sign </a:t>
            </a:r>
            <a:r>
              <a:rPr sz="2800" spc="-5" dirty="0">
                <a:latin typeface="Times New Roman"/>
                <a:cs typeface="Times New Roman"/>
              </a:rPr>
              <a:t>is used </a:t>
            </a:r>
            <a:r>
              <a:rPr sz="2800" spc="-10" dirty="0">
                <a:latin typeface="Times New Roman"/>
                <a:cs typeface="Times New Roman"/>
              </a:rPr>
              <a:t>if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streamline is convex. Note that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first term in Eq. a </a:t>
            </a:r>
            <a:r>
              <a:rPr sz="2800" dirty="0">
                <a:latin typeface="Times New Roman"/>
                <a:cs typeface="Times New Roman"/>
              </a:rPr>
              <a:t>is the pressure </a:t>
            </a:r>
            <a:r>
              <a:rPr sz="2800" spc="-5" dirty="0">
                <a:latin typeface="Times New Roman"/>
                <a:cs typeface="Times New Roman"/>
              </a:rPr>
              <a:t>head  due to </a:t>
            </a:r>
            <a:r>
              <a:rPr sz="2800" dirty="0">
                <a:latin typeface="Times New Roman"/>
                <a:cs typeface="Times New Roman"/>
              </a:rPr>
              <a:t>static </a:t>
            </a:r>
            <a:r>
              <a:rPr sz="2800" spc="-5" dirty="0">
                <a:latin typeface="Times New Roman"/>
                <a:cs typeface="Times New Roman"/>
              </a:rPr>
              <a:t>conditions while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second  term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pressure head due to  centrifugal action. </a:t>
            </a:r>
            <a:r>
              <a:rPr sz="2800" dirty="0">
                <a:latin typeface="Times New Roman"/>
                <a:cs typeface="Times New Roman"/>
              </a:rPr>
              <a:t>Thus, the liquid </a:t>
            </a:r>
            <a:r>
              <a:rPr sz="2800" spc="-5" dirty="0">
                <a:latin typeface="Times New Roman"/>
                <a:cs typeface="Times New Roman"/>
              </a:rPr>
              <a:t>in a  piezometer inserted into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flow rises, as  shown in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9a. In other words,  pressure increases due to</a:t>
            </a:r>
            <a:r>
              <a:rPr sz="2800" spc="5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centrifugal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pc="-5" dirty="0"/>
              <a:t>action in concave </a:t>
            </a:r>
            <a:r>
              <a:rPr dirty="0"/>
              <a:t>flows </a:t>
            </a:r>
            <a:r>
              <a:rPr spc="-5" dirty="0"/>
              <a:t>and decreases in  convex flows (Fig.</a:t>
            </a:r>
            <a:r>
              <a:rPr dirty="0"/>
              <a:t> 9b).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7480554"/>
            <a:ext cx="5968365" cy="1268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Flow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220"/>
              </a:lnSpc>
              <a:spcBef>
                <a:spcPts val="150"/>
              </a:spcBef>
              <a:tabLst>
                <a:tab pos="777240" algn="l"/>
                <a:tab pos="1210310" algn="l"/>
                <a:tab pos="1912620" algn="l"/>
                <a:tab pos="2390140" algn="l"/>
                <a:tab pos="2813050" algn="l"/>
                <a:tab pos="3278504" algn="l"/>
                <a:tab pos="3631565" algn="l"/>
                <a:tab pos="4200525" algn="l"/>
                <a:tab pos="4847590" algn="l"/>
                <a:tab pos="516509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resi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tance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channel  b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tt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-s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rface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50" y="1732788"/>
            <a:ext cx="3810000" cy="2361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6200" y="4291965"/>
            <a:ext cx="28575" cy="923925"/>
          </a:xfrm>
          <a:custGeom>
            <a:avLst/>
            <a:gdLst/>
            <a:ahLst/>
            <a:cxnLst/>
            <a:rect l="l" t="t" r="r" b="b"/>
            <a:pathLst>
              <a:path w="28575" h="923925">
                <a:moveTo>
                  <a:pt x="0" y="0"/>
                </a:moveTo>
                <a:lnTo>
                  <a:pt x="28575" y="9239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2400" y="6321425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7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86200" y="4291965"/>
            <a:ext cx="923925" cy="923925"/>
          </a:xfrm>
          <a:custGeom>
            <a:avLst/>
            <a:gdLst/>
            <a:ahLst/>
            <a:cxnLst/>
            <a:rect l="l" t="t" r="r" b="b"/>
            <a:pathLst>
              <a:path w="923925" h="923925">
                <a:moveTo>
                  <a:pt x="0" y="0"/>
                </a:moveTo>
                <a:lnTo>
                  <a:pt x="923925" y="9239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200" y="4291965"/>
            <a:ext cx="609600" cy="923925"/>
          </a:xfrm>
          <a:custGeom>
            <a:avLst/>
            <a:gdLst/>
            <a:ahLst/>
            <a:cxnLst/>
            <a:rect l="l" t="t" r="r" b="b"/>
            <a:pathLst>
              <a:path w="609600" h="923925">
                <a:moveTo>
                  <a:pt x="0" y="0"/>
                </a:moveTo>
                <a:lnTo>
                  <a:pt x="609600" y="9239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81525" y="6454775"/>
            <a:ext cx="638175" cy="2952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450"/>
              </a:spcBef>
            </a:pPr>
            <a:r>
              <a:rPr sz="1650" spc="-7" baseline="5050" dirty="0">
                <a:latin typeface="Calibri"/>
                <a:cs typeface="Calibri"/>
              </a:rPr>
              <a:t>a</a:t>
            </a:r>
            <a:r>
              <a:rPr sz="700" spc="-5" dirty="0">
                <a:latin typeface="Calibri"/>
                <a:cs typeface="Calibri"/>
              </a:rPr>
              <a:t>N</a:t>
            </a:r>
            <a:r>
              <a:rPr sz="1650" spc="-7" baseline="5050" dirty="0">
                <a:latin typeface="Calibri"/>
                <a:cs typeface="Calibri"/>
              </a:rPr>
              <a:t>/g</a:t>
            </a:r>
            <a:endParaRPr sz="1650" baseline="5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3701923"/>
            <a:ext cx="557593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pc="-5" dirty="0"/>
              <a:t>Combined free surface and </a:t>
            </a:r>
            <a:r>
              <a:rPr dirty="0"/>
              <a:t>pressurized  flow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4928997"/>
            <a:ext cx="526415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If we want to compare pipe flow </a:t>
            </a:r>
            <a:r>
              <a:rPr sz="2800" spc="-10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open channel </a:t>
            </a:r>
            <a:r>
              <a:rPr sz="2800" dirty="0"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49" y="914459"/>
            <a:ext cx="5916356" cy="28218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82219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2065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and its effects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velocity distribution  in an excellent </a:t>
            </a:r>
            <a:r>
              <a:rPr sz="2800" dirty="0">
                <a:latin typeface="Times New Roman"/>
                <a:cs typeface="Times New Roman"/>
              </a:rPr>
              <a:t>manner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follows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“The </a:t>
            </a:r>
            <a:r>
              <a:rPr sz="2800" spc="-10" dirty="0">
                <a:latin typeface="Times New Roman"/>
                <a:cs typeface="Times New Roman"/>
              </a:rPr>
              <a:t>water </a:t>
            </a:r>
            <a:r>
              <a:rPr sz="2800" spc="-5" dirty="0">
                <a:latin typeface="Times New Roman"/>
                <a:cs typeface="Times New Roman"/>
              </a:rPr>
              <a:t>of straight rivers is the  swifter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farther away it is from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walls,  because  of  resistance.  Water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has</a:t>
            </a:r>
            <a:endParaRPr sz="2800">
              <a:latin typeface="Times New Roman"/>
              <a:cs typeface="Times New Roman"/>
            </a:endParaRPr>
          </a:p>
          <a:p>
            <a:pPr marL="12700" marR="6985" algn="just">
              <a:lnSpc>
                <a:spcPts val="3220"/>
              </a:lnSpc>
            </a:pPr>
            <a:r>
              <a:rPr sz="2800" dirty="0">
                <a:latin typeface="Times New Roman"/>
                <a:cs typeface="Times New Roman"/>
              </a:rPr>
              <a:t>higher </a:t>
            </a:r>
            <a:r>
              <a:rPr sz="2800" spc="-5" dirty="0">
                <a:latin typeface="Times New Roman"/>
                <a:cs typeface="Times New Roman"/>
              </a:rPr>
              <a:t>speed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surface </a:t>
            </a:r>
            <a:r>
              <a:rPr sz="2800" dirty="0">
                <a:latin typeface="Times New Roman"/>
                <a:cs typeface="Times New Roman"/>
              </a:rPr>
              <a:t>than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bottom. This happens because water </a:t>
            </a:r>
            <a:r>
              <a:rPr sz="2800" dirty="0">
                <a:latin typeface="Times New Roman"/>
                <a:cs typeface="Times New Roman"/>
              </a:rPr>
              <a:t>on  the </a:t>
            </a:r>
            <a:r>
              <a:rPr sz="2800" spc="-5" dirty="0">
                <a:latin typeface="Times New Roman"/>
                <a:cs typeface="Times New Roman"/>
              </a:rPr>
              <a:t>surface borders on air which is of  little   resistance,   because   </a:t>
            </a:r>
            <a:r>
              <a:rPr sz="2800" dirty="0">
                <a:latin typeface="Times New Roman"/>
                <a:cs typeface="Times New Roman"/>
              </a:rPr>
              <a:t>lighter  </a:t>
            </a:r>
            <a:r>
              <a:rPr sz="2800" spc="5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than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water, 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water 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bottom 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touching the earth which is of higher  resistance, because heavier than water  and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moving. From this follows </a:t>
            </a:r>
            <a:r>
              <a:rPr sz="2800" spc="5" dirty="0">
                <a:latin typeface="Times New Roman"/>
                <a:cs typeface="Times New Roman"/>
              </a:rPr>
              <a:t>that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part which is more distant from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bottom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less resistance than that  below. Because of </a:t>
            </a:r>
            <a:r>
              <a:rPr sz="2800" dirty="0">
                <a:latin typeface="Times New Roman"/>
                <a:cs typeface="Times New Roman"/>
              </a:rPr>
              <a:t>the variation </a:t>
            </a:r>
            <a:r>
              <a:rPr sz="2800" spc="-5" dirty="0">
                <a:latin typeface="Times New Roman"/>
                <a:cs typeface="Times New Roman"/>
              </a:rPr>
              <a:t>in  resistance along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wetted perimeter and  because of </a:t>
            </a:r>
            <a:r>
              <a:rPr sz="2800" dirty="0">
                <a:latin typeface="Times New Roman"/>
                <a:cs typeface="Times New Roman"/>
              </a:rPr>
              <a:t>the shape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cross  section, secondary currents are usually  set</a:t>
            </a:r>
            <a:r>
              <a:rPr sz="2800" spc="5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up</a:t>
            </a:r>
            <a:r>
              <a:rPr sz="2800" spc="5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5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free-surface</a:t>
            </a:r>
            <a:r>
              <a:rPr sz="2800" spc="5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flows</a:t>
            </a:r>
            <a:r>
              <a:rPr sz="2800" spc="5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even</a:t>
            </a:r>
            <a:r>
              <a:rPr sz="2800" spc="5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spc="5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781367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715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channel is straight. In addition,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shear  resistance offered to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 boundaries is </a:t>
            </a:r>
            <a:r>
              <a:rPr sz="2800" dirty="0">
                <a:latin typeface="Times New Roman"/>
                <a:cs typeface="Times New Roman"/>
              </a:rPr>
              <a:t>not uniform. </a:t>
            </a:r>
            <a:r>
              <a:rPr sz="2800" spc="-5" dirty="0">
                <a:latin typeface="Times New Roman"/>
                <a:cs typeface="Times New Roman"/>
              </a:rPr>
              <a:t>However, to  simplify the analysis, we will assume that  </a:t>
            </a:r>
            <a:r>
              <a:rPr sz="2800" dirty="0">
                <a:latin typeface="Times New Roman"/>
                <a:cs typeface="Times New Roman"/>
              </a:rPr>
              <a:t>the flow is </a:t>
            </a:r>
            <a:r>
              <a:rPr sz="2800" spc="-5" dirty="0">
                <a:latin typeface="Times New Roman"/>
                <a:cs typeface="Times New Roman"/>
              </a:rPr>
              <a:t>one-dimensional – i.e., there  are no secondary </a:t>
            </a:r>
            <a:r>
              <a:rPr sz="2800" dirty="0">
                <a:latin typeface="Times New Roman"/>
                <a:cs typeface="Times New Roman"/>
              </a:rPr>
              <a:t>currents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shear resistance to flow at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boundaries 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uniform.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50"/>
              </a:lnSpc>
            </a:pPr>
            <a:r>
              <a:rPr sz="2800" b="1" spc="-5" dirty="0">
                <a:latin typeface="Times New Roman"/>
                <a:cs typeface="Times New Roman"/>
              </a:rPr>
              <a:t>Flow </a:t>
            </a:r>
            <a:r>
              <a:rPr sz="2800" b="1" dirty="0">
                <a:latin typeface="Times New Roman"/>
                <a:cs typeface="Times New Roman"/>
              </a:rPr>
              <a:t>Resistance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Equations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In this section, we present several  equations relating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resistance  to various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variables. For a general  derivation, we first </a:t>
            </a:r>
            <a:r>
              <a:rPr sz="2800" dirty="0">
                <a:latin typeface="Times New Roman"/>
                <a:cs typeface="Times New Roman"/>
              </a:rPr>
              <a:t>derive </a:t>
            </a:r>
            <a:r>
              <a:rPr sz="2800" spc="-5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equation </a:t>
            </a:r>
            <a:r>
              <a:rPr sz="2800" spc="-5" dirty="0">
                <a:latin typeface="Times New Roman"/>
                <a:cs typeface="Times New Roman"/>
              </a:rPr>
              <a:t>for  </a:t>
            </a:r>
            <a:r>
              <a:rPr sz="2800" dirty="0">
                <a:latin typeface="Times New Roman"/>
                <a:cs typeface="Times New Roman"/>
              </a:rPr>
              <a:t>non </a:t>
            </a:r>
            <a:r>
              <a:rPr sz="2800" spc="-5" dirty="0">
                <a:latin typeface="Times New Roman"/>
                <a:cs typeface="Times New Roman"/>
              </a:rPr>
              <a:t>uniform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and then </a:t>
            </a:r>
            <a:r>
              <a:rPr sz="2800" dirty="0">
                <a:latin typeface="Times New Roman"/>
                <a:cs typeface="Times New Roman"/>
              </a:rPr>
              <a:t>simplify </a:t>
            </a: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uniform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as a special case of </a:t>
            </a:r>
            <a:r>
              <a:rPr sz="2800" dirty="0">
                <a:latin typeface="Times New Roman"/>
                <a:cs typeface="Times New Roman"/>
              </a:rPr>
              <a:t>non  </a:t>
            </a:r>
            <a:r>
              <a:rPr sz="2800" spc="-5" dirty="0">
                <a:latin typeface="Times New Roman"/>
                <a:cs typeface="Times New Roman"/>
              </a:rPr>
              <a:t>uniform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45"/>
              </a:lnSpc>
            </a:pPr>
            <a:r>
              <a:rPr sz="2800" b="1" spc="-5" dirty="0">
                <a:latin typeface="Times New Roman"/>
                <a:cs typeface="Times New Roman"/>
              </a:rPr>
              <a:t>Chezy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Equation</a:t>
            </a:r>
            <a:endParaRPr sz="2800">
              <a:latin typeface="Times New Roman"/>
              <a:cs typeface="Times New Roman"/>
            </a:endParaRPr>
          </a:p>
          <a:p>
            <a:pPr marL="12700" marR="8890" algn="just">
              <a:lnSpc>
                <a:spcPts val="3229"/>
              </a:lnSpc>
              <a:spcBef>
                <a:spcPts val="145"/>
              </a:spcBef>
            </a:pP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derive the </a:t>
            </a:r>
            <a:r>
              <a:rPr sz="2800" spc="-5" dirty="0">
                <a:latin typeface="Times New Roman"/>
                <a:cs typeface="Times New Roman"/>
              </a:rPr>
              <a:t>Chezy equation, we make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following </a:t>
            </a:r>
            <a:r>
              <a:rPr sz="2800" i="1" spc="-5" dirty="0">
                <a:latin typeface="Times New Roman"/>
                <a:cs typeface="Times New Roman"/>
              </a:rPr>
              <a:t>assumptions</a:t>
            </a:r>
            <a:r>
              <a:rPr sz="2800" spc="-5" dirty="0">
                <a:latin typeface="Times New Roman"/>
                <a:cs typeface="Times New Roman"/>
              </a:rPr>
              <a:t>: The </a:t>
            </a:r>
            <a:r>
              <a:rPr sz="2800" dirty="0">
                <a:latin typeface="Times New Roman"/>
                <a:cs typeface="Times New Roman"/>
              </a:rPr>
              <a:t>flow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78136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2700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steady; </a:t>
            </a:r>
            <a:r>
              <a:rPr sz="2800" dirty="0">
                <a:latin typeface="Times New Roman"/>
                <a:cs typeface="Times New Roman"/>
              </a:rPr>
              <a:t>the slope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 is  small; and the channel is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prismatic.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5"/>
              </a:spcBef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</a:t>
            </a:r>
            <a:r>
              <a:rPr sz="2800" dirty="0">
                <a:latin typeface="Times New Roman"/>
                <a:cs typeface="Times New Roman"/>
              </a:rPr>
              <a:t>consider </a:t>
            </a:r>
            <a:r>
              <a:rPr sz="2800" spc="-5" dirty="0">
                <a:latin typeface="Times New Roman"/>
                <a:cs typeface="Times New Roman"/>
              </a:rPr>
              <a:t>a control volume of  length </a:t>
            </a:r>
            <a:r>
              <a:rPr sz="2800" i="1" spc="-5" dirty="0">
                <a:latin typeface="Times New Roman"/>
                <a:cs typeface="Times New Roman"/>
              </a:rPr>
              <a:t>Δx</a:t>
            </a:r>
            <a:r>
              <a:rPr sz="2800" spc="-5" dirty="0">
                <a:latin typeface="Times New Roman"/>
                <a:cs typeface="Times New Roman"/>
              </a:rPr>
              <a:t>, as shown in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5" dirty="0">
                <a:latin typeface="Times New Roman"/>
                <a:cs typeface="Times New Roman"/>
              </a:rPr>
              <a:t>10.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upstream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side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control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volume,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let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ts val="3220"/>
              </a:lnSpc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distance be </a:t>
            </a:r>
            <a:r>
              <a:rPr sz="2800" i="1" dirty="0">
                <a:latin typeface="Times New Roman"/>
                <a:cs typeface="Times New Roman"/>
              </a:rPr>
              <a:t>x</a:t>
            </a:r>
            <a:r>
              <a:rPr sz="2800" dirty="0">
                <a:latin typeface="Times New Roman"/>
                <a:cs typeface="Times New Roman"/>
              </a:rPr>
              <a:t>, flow </a:t>
            </a:r>
            <a:r>
              <a:rPr sz="2800" spc="-5" dirty="0">
                <a:latin typeface="Times New Roman"/>
                <a:cs typeface="Times New Roman"/>
              </a:rPr>
              <a:t>velocity be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, and 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depth be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. Then,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values of  these </a:t>
            </a:r>
            <a:r>
              <a:rPr sz="2800" dirty="0">
                <a:latin typeface="Times New Roman"/>
                <a:cs typeface="Times New Roman"/>
              </a:rPr>
              <a:t>variables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downstream </a:t>
            </a:r>
            <a:r>
              <a:rPr sz="2800" dirty="0">
                <a:latin typeface="Times New Roman"/>
                <a:cs typeface="Times New Roman"/>
              </a:rPr>
              <a:t>side 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x </a:t>
            </a:r>
            <a:r>
              <a:rPr sz="2800" i="1" spc="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 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Δx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i="1" spc="25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i="1" spc="-5" dirty="0">
                <a:latin typeface="Times New Roman"/>
                <a:cs typeface="Times New Roman"/>
              </a:rPr>
              <a:t>dV/dx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r>
              <a:rPr sz="2800" i="1" spc="-5" dirty="0">
                <a:latin typeface="Times New Roman"/>
                <a:cs typeface="Times New Roman"/>
              </a:rPr>
              <a:t>Δx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 </a:t>
            </a:r>
            <a:r>
              <a:rPr sz="2800" i="1" spc="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i="1" spc="-5" dirty="0">
                <a:latin typeface="Times New Roman"/>
                <a:cs typeface="Times New Roman"/>
              </a:rPr>
              <a:t>dy/dx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r>
              <a:rPr sz="2800" i="1" spc="-5" dirty="0">
                <a:latin typeface="Times New Roman"/>
                <a:cs typeface="Times New Roman"/>
              </a:rPr>
              <a:t>Δx</a:t>
            </a:r>
            <a:r>
              <a:rPr sz="2800" spc="-5" dirty="0"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65"/>
              </a:spcBef>
            </a:pPr>
            <a:r>
              <a:rPr sz="2800" spc="-5" dirty="0">
                <a:latin typeface="Times New Roman"/>
                <a:cs typeface="Times New Roman"/>
              </a:rPr>
              <a:t>The following forces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acting on</a:t>
            </a:r>
            <a:r>
              <a:rPr sz="2800" spc="5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  control volume: pressure force on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upstream </a:t>
            </a:r>
            <a:r>
              <a:rPr sz="2800" dirty="0">
                <a:latin typeface="Times New Roman"/>
                <a:cs typeface="Times New Roman"/>
              </a:rPr>
              <a:t>side,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1; pressure forces on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downstream </a:t>
            </a:r>
            <a:r>
              <a:rPr sz="2800" dirty="0">
                <a:latin typeface="Times New Roman"/>
                <a:cs typeface="Times New Roman"/>
              </a:rPr>
              <a:t>side,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2 and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3; a  component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weight of water in </a:t>
            </a:r>
            <a:r>
              <a:rPr sz="2800" dirty="0">
                <a:latin typeface="Times New Roman"/>
                <a:cs typeface="Times New Roman"/>
              </a:rPr>
              <a:t>the  control </a:t>
            </a:r>
            <a:r>
              <a:rPr sz="2800" spc="-5" dirty="0">
                <a:latin typeface="Times New Roman"/>
                <a:cs typeface="Times New Roman"/>
              </a:rPr>
              <a:t>volume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downstream  direction, </a:t>
            </a:r>
            <a:r>
              <a:rPr sz="2800" i="1" spc="-10" dirty="0">
                <a:latin typeface="Times New Roman"/>
                <a:cs typeface="Times New Roman"/>
              </a:rPr>
              <a:t>Wx</a:t>
            </a:r>
            <a:r>
              <a:rPr sz="2800" spc="-10" dirty="0"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shear force, </a:t>
            </a:r>
            <a:r>
              <a:rPr sz="2800" i="1" spc="-5" dirty="0">
                <a:latin typeface="Times New Roman"/>
                <a:cs typeface="Times New Roman"/>
              </a:rPr>
              <a:t>Ff </a:t>
            </a:r>
            <a:r>
              <a:rPr sz="2800" spc="-5" dirty="0">
                <a:latin typeface="Times New Roman"/>
                <a:cs typeface="Times New Roman"/>
              </a:rPr>
              <a:t>,  acting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 and </a:t>
            </a:r>
            <a:r>
              <a:rPr sz="2800" dirty="0">
                <a:latin typeface="Times New Roman"/>
                <a:cs typeface="Times New Roman"/>
              </a:rPr>
              <a:t>the  sides. Referring </a:t>
            </a:r>
            <a:r>
              <a:rPr sz="2800" spc="-5" dirty="0">
                <a:latin typeface="Times New Roman"/>
                <a:cs typeface="Times New Roman"/>
              </a:rPr>
              <a:t>to Fig. </a:t>
            </a:r>
            <a:r>
              <a:rPr sz="2800" dirty="0">
                <a:latin typeface="Times New Roman"/>
                <a:cs typeface="Times New Roman"/>
              </a:rPr>
              <a:t>10, 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expression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704" y="879093"/>
            <a:ext cx="6154420" cy="78822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0" marR="81280">
              <a:lnSpc>
                <a:spcPts val="3220"/>
              </a:lnSpc>
              <a:spcBef>
                <a:spcPts val="320"/>
              </a:spcBef>
              <a:tabLst>
                <a:tab pos="821055" algn="l"/>
                <a:tab pos="1828800" algn="l"/>
                <a:tab pos="2977515" algn="l"/>
                <a:tab pos="3867150" algn="l"/>
                <a:tab pos="4483735" algn="l"/>
                <a:tab pos="5768975" algn="l"/>
              </a:tabLst>
            </a:pP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ese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rces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writ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as  follows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50">
              <a:latin typeface="Times New Roman"/>
              <a:cs typeface="Times New Roman"/>
            </a:endParaRPr>
          </a:p>
          <a:p>
            <a:pPr marL="127000" marR="78740">
              <a:lnSpc>
                <a:spcPct val="96000"/>
              </a:lnSpc>
              <a:spcBef>
                <a:spcPts val="5"/>
              </a:spcBef>
              <a:tabLst>
                <a:tab pos="564515" algn="l"/>
                <a:tab pos="1066800" algn="l"/>
                <a:tab pos="1596390" algn="l"/>
                <a:tab pos="2076450" algn="l"/>
                <a:tab pos="2437130" algn="l"/>
                <a:tab pos="2472690" algn="l"/>
                <a:tab pos="3390265" algn="l"/>
                <a:tab pos="3565525" algn="l"/>
                <a:tab pos="3741420" algn="l"/>
                <a:tab pos="3848100" algn="l"/>
                <a:tab pos="4336415" algn="l"/>
                <a:tab pos="4443730" algn="l"/>
                <a:tab pos="5389880" algn="l"/>
                <a:tab pos="5513705" algn="l"/>
                <a:tab pos="5770880" algn="l"/>
              </a:tabLst>
            </a:pPr>
            <a:r>
              <a:rPr sz="2800" spc="-5" dirty="0">
                <a:latin typeface="Cambria Math"/>
                <a:cs typeface="Cambria Math"/>
              </a:rPr>
              <a:t>𝑃𝑟𝑒𝑠𝑠𝑢𝑟𝑒 </a:t>
            </a:r>
            <a:r>
              <a:rPr sz="2800" spc="5" dirty="0">
                <a:latin typeface="Cambria Math"/>
                <a:cs typeface="Cambria Math"/>
              </a:rPr>
              <a:t>𝑓𝑜𝑟𝑐𝑒,</a:t>
            </a:r>
            <a:r>
              <a:rPr sz="2800" spc="-50" dirty="0">
                <a:latin typeface="Cambria Math"/>
                <a:cs typeface="Cambria Math"/>
              </a:rPr>
              <a:t> </a:t>
            </a:r>
            <a:r>
              <a:rPr sz="2800" spc="-170" dirty="0">
                <a:latin typeface="Cambria Math"/>
                <a:cs typeface="Cambria Math"/>
              </a:rPr>
              <a:t>𝐹</a:t>
            </a:r>
            <a:r>
              <a:rPr sz="3000" spc="-254" baseline="-16666" dirty="0">
                <a:latin typeface="Cambria Math"/>
                <a:cs typeface="Cambria Math"/>
              </a:rPr>
              <a:t>1  </a:t>
            </a:r>
            <a:r>
              <a:rPr sz="3000" spc="-104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	𝛾</a:t>
            </a:r>
            <a:r>
              <a:rPr sz="2800" spc="7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𝐴</a:t>
            </a:r>
            <a:r>
              <a:rPr sz="2800" spc="20" dirty="0">
                <a:latin typeface="Cambria Math"/>
                <a:cs typeface="Cambria Math"/>
              </a:rPr>
              <a:t> </a:t>
            </a:r>
            <a:r>
              <a:rPr sz="2800" spc="-590" dirty="0">
                <a:latin typeface="Cambria Math"/>
                <a:cs typeface="Cambria Math"/>
              </a:rPr>
              <a:t>𝑧⃛		</a:t>
            </a:r>
            <a:r>
              <a:rPr sz="2800" dirty="0">
                <a:latin typeface="Times New Roman"/>
                <a:cs typeface="Times New Roman"/>
              </a:rPr>
              <a:t>(1) 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which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10" dirty="0">
                <a:latin typeface="Times New Roman"/>
                <a:cs typeface="Times New Roman"/>
              </a:rPr>
              <a:t>¯</a:t>
            </a:r>
            <a:r>
              <a:rPr sz="2800" i="1" spc="-5" dirty="0">
                <a:latin typeface="Times New Roman"/>
                <a:cs typeface="Times New Roman"/>
              </a:rPr>
              <a:t>z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dep</a:t>
            </a:r>
            <a:r>
              <a:rPr sz="2800" spc="1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cen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id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 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10" dirty="0">
                <a:latin typeface="Times New Roman"/>
                <a:cs typeface="Times New Roman"/>
              </a:rPr>
              <a:t>area </a:t>
            </a:r>
            <a:r>
              <a:rPr sz="2800" i="1" spc="-5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below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water surface and  </a:t>
            </a:r>
            <a:r>
              <a:rPr sz="2800" i="1" spc="-5" dirty="0">
                <a:latin typeface="Times New Roman"/>
                <a:cs typeface="Times New Roman"/>
              </a:rPr>
              <a:t>γ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i="1" spc="-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eci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ic</a:t>
            </a:r>
            <a:r>
              <a:rPr sz="2800" dirty="0">
                <a:latin typeface="Times New Roman"/>
                <a:cs typeface="Times New Roman"/>
              </a:rPr>
              <a:t>		w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wat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component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weight of water in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downstream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direction,</a:t>
            </a:r>
            <a:endParaRPr sz="2800">
              <a:latin typeface="Times New Roman"/>
              <a:cs typeface="Times New Roman"/>
            </a:endParaRPr>
          </a:p>
          <a:p>
            <a:pPr marL="127000">
              <a:lnSpc>
                <a:spcPts val="3265"/>
              </a:lnSpc>
              <a:tabLst>
                <a:tab pos="1100455" algn="l"/>
                <a:tab pos="3556000" algn="l"/>
              </a:tabLst>
            </a:pPr>
            <a:r>
              <a:rPr sz="2800" spc="-245" dirty="0">
                <a:latin typeface="Cambria Math"/>
                <a:cs typeface="Cambria Math"/>
              </a:rPr>
              <a:t>𝑊</a:t>
            </a:r>
            <a:r>
              <a:rPr sz="3000" spc="-367" baseline="-16666" dirty="0">
                <a:latin typeface="Cambria Math"/>
                <a:cs typeface="Cambria Math"/>
              </a:rPr>
              <a:t>𝑥   </a:t>
            </a:r>
            <a:r>
              <a:rPr sz="3000" spc="-112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𝛾 𝐴 </a:t>
            </a:r>
            <a:r>
              <a:rPr sz="2800" spc="55" dirty="0">
                <a:latin typeface="Cambria Math"/>
                <a:cs typeface="Cambria Math"/>
              </a:rPr>
              <a:t>∆</a:t>
            </a:r>
            <a:r>
              <a:rPr sz="3000" spc="82" baseline="-16666" dirty="0">
                <a:latin typeface="Cambria Math"/>
                <a:cs typeface="Cambria Math"/>
              </a:rPr>
              <a:t>𝑥</a:t>
            </a:r>
            <a:r>
              <a:rPr sz="3000" spc="48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sin</a:t>
            </a:r>
            <a:r>
              <a:rPr sz="2800" spc="-15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𝜃	</a:t>
            </a:r>
            <a:r>
              <a:rPr sz="2800" dirty="0">
                <a:latin typeface="Times New Roman"/>
                <a:cs typeface="Times New Roman"/>
              </a:rPr>
              <a:t>(2)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0" marR="202565">
              <a:lnSpc>
                <a:spcPct val="95800"/>
              </a:lnSpc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θ </a:t>
            </a:r>
            <a:r>
              <a:rPr sz="2800" spc="-5" dirty="0">
                <a:latin typeface="Times New Roman"/>
                <a:cs typeface="Times New Roman"/>
              </a:rPr>
              <a:t>= angle between the channel  bottom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 horizontal axis. Since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channel-bottom slope is assumed to </a:t>
            </a:r>
            <a:r>
              <a:rPr sz="2800" dirty="0">
                <a:latin typeface="Times New Roman"/>
                <a:cs typeface="Times New Roman"/>
              </a:rPr>
              <a:t>be  </a:t>
            </a:r>
            <a:r>
              <a:rPr sz="2800" spc="-5" dirty="0">
                <a:latin typeface="Times New Roman"/>
                <a:cs typeface="Times New Roman"/>
              </a:rPr>
              <a:t>small, sin </a:t>
            </a:r>
            <a:r>
              <a:rPr sz="2800" i="1" spc="-5" dirty="0">
                <a:latin typeface="Times New Roman"/>
                <a:cs typeface="Times New Roman"/>
              </a:rPr>
              <a:t>θ _ </a:t>
            </a:r>
            <a:r>
              <a:rPr sz="2800" spc="-5" dirty="0">
                <a:latin typeface="Times New Roman"/>
                <a:cs typeface="Times New Roman"/>
              </a:rPr>
              <a:t>tan </a:t>
            </a:r>
            <a:r>
              <a:rPr sz="2800" i="1" spc="-5" dirty="0">
                <a:latin typeface="Times New Roman"/>
                <a:cs typeface="Times New Roman"/>
              </a:rPr>
              <a:t>θ _</a:t>
            </a:r>
            <a:r>
              <a:rPr sz="2800" i="1" spc="3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−dz/dx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0" marR="393700">
              <a:lnSpc>
                <a:spcPts val="322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Note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negative </a:t>
            </a:r>
            <a:r>
              <a:rPr sz="2800" dirty="0">
                <a:latin typeface="Times New Roman"/>
                <a:cs typeface="Times New Roman"/>
              </a:rPr>
              <a:t>sign </a:t>
            </a:r>
            <a:r>
              <a:rPr sz="2800" spc="-5" dirty="0">
                <a:latin typeface="Times New Roman"/>
                <a:cs typeface="Times New Roman"/>
              </a:rPr>
              <a:t>is due to the  fact that </a:t>
            </a:r>
            <a:r>
              <a:rPr sz="2800" i="1" spc="-5" dirty="0">
                <a:latin typeface="Times New Roman"/>
                <a:cs typeface="Times New Roman"/>
              </a:rPr>
              <a:t>z </a:t>
            </a:r>
            <a:r>
              <a:rPr sz="2800" spc="-5" dirty="0">
                <a:latin typeface="Times New Roman"/>
                <a:cs typeface="Times New Roman"/>
              </a:rPr>
              <a:t>decreases as </a:t>
            </a:r>
            <a:r>
              <a:rPr sz="2800" i="1" spc="-5" dirty="0">
                <a:latin typeface="Times New Roman"/>
                <a:cs typeface="Times New Roman"/>
              </a:rPr>
              <a:t>x</a:t>
            </a:r>
            <a:r>
              <a:rPr sz="2800" i="1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  <a:p>
            <a:pPr marL="127000">
              <a:lnSpc>
                <a:spcPts val="3130"/>
              </a:lnSpc>
            </a:pPr>
            <a:r>
              <a:rPr sz="2800" spc="-5" dirty="0">
                <a:latin typeface="Times New Roman"/>
                <a:cs typeface="Times New Roman"/>
              </a:rPr>
              <a:t>Hence, </a:t>
            </a:r>
            <a:r>
              <a:rPr sz="2800" dirty="0">
                <a:latin typeface="Times New Roman"/>
                <a:cs typeface="Times New Roman"/>
              </a:rPr>
              <a:t>we </a:t>
            </a:r>
            <a:r>
              <a:rPr sz="2800" spc="-5" dirty="0">
                <a:latin typeface="Times New Roman"/>
                <a:cs typeface="Times New Roman"/>
              </a:rPr>
              <a:t>may write Eq. b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85"/>
              </a:spcBef>
              <a:tabLst>
                <a:tab pos="1007744" algn="l"/>
                <a:tab pos="3016250" algn="l"/>
              </a:tabLst>
            </a:pPr>
            <a:r>
              <a:rPr sz="2800" spc="-140" dirty="0">
                <a:latin typeface="Cambria Math"/>
                <a:cs typeface="Cambria Math"/>
              </a:rPr>
              <a:t>𝐹</a:t>
            </a:r>
            <a:r>
              <a:rPr sz="3000" spc="-209" baseline="-16666" dirty="0">
                <a:latin typeface="Cambria Math"/>
                <a:cs typeface="Cambria Math"/>
              </a:rPr>
              <a:t>2   </a:t>
            </a:r>
            <a:r>
              <a:rPr sz="2800" spc="-5" dirty="0">
                <a:latin typeface="Cambria Math"/>
                <a:cs typeface="Cambria Math"/>
              </a:rPr>
              <a:t>=	𝛾</a:t>
            </a:r>
            <a:r>
              <a:rPr sz="2800" spc="9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𝐴</a:t>
            </a:r>
            <a:r>
              <a:rPr sz="2800" spc="20" dirty="0">
                <a:latin typeface="Cambria Math"/>
                <a:cs typeface="Cambria Math"/>
              </a:rPr>
              <a:t> </a:t>
            </a:r>
            <a:r>
              <a:rPr sz="2800" spc="-600" dirty="0">
                <a:latin typeface="Cambria Math"/>
                <a:cs typeface="Cambria Math"/>
              </a:rPr>
              <a:t>𝑍</a:t>
            </a:r>
            <a:r>
              <a:rPr sz="4200" spc="-900" baseline="9920" dirty="0">
                <a:latin typeface="Cambria Math"/>
                <a:cs typeface="Cambria Math"/>
              </a:rPr>
              <a:t>⃛	</a:t>
            </a:r>
            <a:r>
              <a:rPr sz="2800" spc="-10" dirty="0">
                <a:latin typeface="Calibri"/>
                <a:cs typeface="Calibri"/>
              </a:rPr>
              <a:t>(3)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8788" y="1150365"/>
            <a:ext cx="172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0" dirty="0">
                <a:latin typeface="Cambria Math"/>
                <a:cs typeface="Cambria Math"/>
              </a:rPr>
              <a:t>3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9382" y="1257046"/>
            <a:ext cx="3397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0" dirty="0">
                <a:latin typeface="Cambria Math"/>
                <a:cs typeface="Cambria Math"/>
              </a:rPr>
              <a:t>𝑑</a:t>
            </a:r>
            <a:r>
              <a:rPr sz="2000" spc="220" dirty="0">
                <a:latin typeface="Cambria Math"/>
                <a:cs typeface="Cambria Math"/>
              </a:rPr>
              <a:t>𝑥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7510" y="124307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63904" y="976629"/>
            <a:ext cx="3531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489584" algn="l"/>
                <a:tab pos="931544" algn="l"/>
                <a:tab pos="1573530" algn="l"/>
                <a:tab pos="2039620" algn="l"/>
                <a:tab pos="3097530" algn="l"/>
              </a:tabLst>
            </a:pPr>
            <a:r>
              <a:rPr spc="-5" dirty="0">
                <a:latin typeface="Cambria Math"/>
                <a:cs typeface="Cambria Math"/>
              </a:rPr>
              <a:t>𝐹	=	𝛾</a:t>
            </a:r>
            <a:r>
              <a:rPr spc="85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𝐴	</a:t>
            </a:r>
            <a:r>
              <a:rPr sz="3000" spc="202" baseline="45833" dirty="0">
                <a:latin typeface="Cambria Math"/>
                <a:cs typeface="Cambria Math"/>
              </a:rPr>
              <a:t>𝑑𝑦	</a:t>
            </a:r>
            <a:r>
              <a:rPr sz="2800" spc="-5" dirty="0">
                <a:latin typeface="Cambria Math"/>
                <a:cs typeface="Cambria Math"/>
              </a:rPr>
              <a:t>∆𝑥	</a:t>
            </a:r>
            <a:r>
              <a:rPr sz="2800" spc="-10" dirty="0">
                <a:latin typeface="Calibri"/>
                <a:cs typeface="Calibri"/>
              </a:rPr>
              <a:t>(4)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924557"/>
            <a:ext cx="5878830" cy="249618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Note that </a:t>
            </a:r>
            <a:r>
              <a:rPr sz="2800" dirty="0">
                <a:latin typeface="Times New Roman"/>
                <a:cs typeface="Times New Roman"/>
              </a:rPr>
              <a:t>in the </a:t>
            </a:r>
            <a:r>
              <a:rPr sz="2800" spc="-5" dirty="0">
                <a:latin typeface="Times New Roman"/>
                <a:cs typeface="Times New Roman"/>
              </a:rPr>
              <a:t>expression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3, we  have neglected the </a:t>
            </a:r>
            <a:r>
              <a:rPr sz="2800" dirty="0">
                <a:latin typeface="Times New Roman"/>
                <a:cs typeface="Times New Roman"/>
              </a:rPr>
              <a:t>higher-order </a:t>
            </a:r>
            <a:r>
              <a:rPr sz="2800" spc="-5" dirty="0">
                <a:latin typeface="Times New Roman"/>
                <a:cs typeface="Times New Roman"/>
              </a:rPr>
              <a:t>term,  which corresponds to </a:t>
            </a:r>
            <a:r>
              <a:rPr sz="2800" dirty="0">
                <a:latin typeface="Times New Roman"/>
                <a:cs typeface="Times New Roman"/>
              </a:rPr>
              <a:t>the small </a:t>
            </a:r>
            <a:r>
              <a:rPr sz="2800" spc="-5" dirty="0">
                <a:latin typeface="Times New Roman"/>
                <a:cs typeface="Times New Roman"/>
              </a:rPr>
              <a:t>triangle  at the top. </a:t>
            </a:r>
            <a:r>
              <a:rPr sz="2800" dirty="0">
                <a:latin typeface="Times New Roman"/>
                <a:cs typeface="Times New Roman"/>
              </a:rPr>
              <a:t>If the </a:t>
            </a:r>
            <a:r>
              <a:rPr sz="2800" spc="-5" dirty="0">
                <a:latin typeface="Times New Roman"/>
                <a:cs typeface="Times New Roman"/>
              </a:rPr>
              <a:t>average shear stress  acting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channel bottom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sides is  </a:t>
            </a:r>
            <a:r>
              <a:rPr sz="2800" i="1" spc="-5" dirty="0">
                <a:latin typeface="Times New Roman"/>
                <a:cs typeface="Times New Roman"/>
              </a:rPr>
              <a:t>τo</a:t>
            </a:r>
            <a:r>
              <a:rPr sz="2800" spc="-5" dirty="0">
                <a:latin typeface="Times New Roman"/>
                <a:cs typeface="Times New Roman"/>
              </a:rPr>
              <a:t>, then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shearing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504" y="6844665"/>
            <a:ext cx="5989955" cy="2163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 algn="ctr">
              <a:lnSpc>
                <a:spcPct val="100000"/>
              </a:lnSpc>
              <a:spcBef>
                <a:spcPts val="95"/>
              </a:spcBef>
              <a:tabLst>
                <a:tab pos="1108710" algn="l"/>
              </a:tabLst>
            </a:pPr>
            <a:r>
              <a:rPr sz="2800" dirty="0">
                <a:latin typeface="Times New Roman"/>
                <a:cs typeface="Times New Roman"/>
              </a:rPr>
              <a:t>Fig.</a:t>
            </a:r>
            <a:r>
              <a:rPr sz="2800" spc="-5" dirty="0">
                <a:latin typeface="Times New Roman"/>
                <a:cs typeface="Times New Roman"/>
              </a:rPr>
              <a:t> 8	</a:t>
            </a:r>
            <a:r>
              <a:rPr sz="2800" b="1" spc="-5" dirty="0">
                <a:latin typeface="Times New Roman"/>
                <a:cs typeface="Times New Roman"/>
              </a:rPr>
              <a:t>Definition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sketch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tabLst>
                <a:tab pos="3087370" algn="l"/>
              </a:tabLst>
            </a:pPr>
            <a:r>
              <a:rPr sz="2800" spc="-195" dirty="0">
                <a:latin typeface="Cambria Math"/>
                <a:cs typeface="Cambria Math"/>
              </a:rPr>
              <a:t>𝐹</a:t>
            </a:r>
            <a:r>
              <a:rPr sz="3000" spc="-292" baseline="-16666" dirty="0">
                <a:latin typeface="Cambria Math"/>
                <a:cs typeface="Cambria Math"/>
              </a:rPr>
              <a:t>𝑓  </a:t>
            </a:r>
            <a:r>
              <a:rPr sz="3000" spc="3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65" dirty="0">
                <a:latin typeface="Cambria Math"/>
                <a:cs typeface="Cambria Math"/>
              </a:rPr>
              <a:t>𝜏</a:t>
            </a:r>
            <a:r>
              <a:rPr sz="3000" spc="97" baseline="-16666" dirty="0">
                <a:latin typeface="Cambria Math"/>
                <a:cs typeface="Cambria Math"/>
              </a:rPr>
              <a:t>𝑜</a:t>
            </a:r>
            <a:r>
              <a:rPr sz="2800" spc="65" dirty="0">
                <a:latin typeface="Cambria Math"/>
                <a:cs typeface="Cambria Math"/>
              </a:rPr>
              <a:t>𝑃∆𝑥	</a:t>
            </a:r>
            <a:r>
              <a:rPr sz="2800" dirty="0">
                <a:latin typeface="Times New Roman"/>
                <a:cs typeface="Times New Roman"/>
              </a:rPr>
              <a:t>(5)</a:t>
            </a:r>
            <a:endParaRPr sz="2800">
              <a:latin typeface="Times New Roman"/>
              <a:cs typeface="Times New Roman"/>
            </a:endParaRPr>
          </a:p>
          <a:p>
            <a:pPr marL="76200" marR="30480" indent="-17145" algn="ctr">
              <a:lnSpc>
                <a:spcPts val="3220"/>
              </a:lnSpc>
              <a:spcBef>
                <a:spcPts val="440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P </a:t>
            </a:r>
            <a:r>
              <a:rPr sz="2800" spc="-5" dirty="0">
                <a:latin typeface="Times New Roman"/>
                <a:cs typeface="Times New Roman"/>
              </a:rPr>
              <a:t>= wetted perimeter. Referring  to Fig 8, the resultant </a:t>
            </a:r>
            <a:r>
              <a:rPr sz="2800" dirty="0">
                <a:latin typeface="Times New Roman"/>
                <a:cs typeface="Times New Roman"/>
              </a:rPr>
              <a:t>force, </a:t>
            </a:r>
            <a:r>
              <a:rPr sz="2800" i="1" spc="-5" dirty="0">
                <a:latin typeface="Times New Roman"/>
                <a:cs typeface="Times New Roman"/>
              </a:rPr>
              <a:t>Fr</a:t>
            </a:r>
            <a:r>
              <a:rPr sz="2800" spc="-5" dirty="0">
                <a:latin typeface="Times New Roman"/>
                <a:cs typeface="Times New Roman"/>
              </a:rPr>
              <a:t>, acting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3449" y="4821935"/>
            <a:ext cx="5923215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304" y="879093"/>
            <a:ext cx="5569585" cy="12750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5400" marR="135255">
              <a:lnSpc>
                <a:spcPts val="3220"/>
              </a:lnSpc>
              <a:spcBef>
                <a:spcPts val="320"/>
              </a:spcBef>
            </a:pPr>
            <a:r>
              <a:rPr dirty="0"/>
              <a:t>the </a:t>
            </a:r>
            <a:r>
              <a:rPr spc="-5" dirty="0"/>
              <a:t>control volume in </a:t>
            </a:r>
            <a:r>
              <a:rPr dirty="0"/>
              <a:t>the </a:t>
            </a:r>
            <a:r>
              <a:rPr spc="-5" dirty="0"/>
              <a:t>downstream  direction</a:t>
            </a:r>
            <a:r>
              <a:rPr dirty="0"/>
              <a:t> </a:t>
            </a:r>
            <a:r>
              <a:rPr spc="-5" dirty="0"/>
              <a:t>is</a:t>
            </a:r>
          </a:p>
          <a:p>
            <a:pPr marL="25400">
              <a:lnSpc>
                <a:spcPts val="3175"/>
              </a:lnSpc>
            </a:pPr>
            <a:r>
              <a:rPr spc="-229" dirty="0">
                <a:latin typeface="Cambria Math"/>
                <a:cs typeface="Cambria Math"/>
              </a:rPr>
              <a:t>𝐹</a:t>
            </a:r>
            <a:r>
              <a:rPr sz="3000" spc="-345" baseline="-16666" dirty="0">
                <a:latin typeface="Cambria Math"/>
                <a:cs typeface="Cambria Math"/>
              </a:rPr>
              <a:t>𝑟 </a:t>
            </a:r>
            <a:r>
              <a:rPr sz="2800" spc="-5" dirty="0">
                <a:latin typeface="Cambria Math"/>
                <a:cs typeface="Cambria Math"/>
              </a:rPr>
              <a:t>= </a:t>
            </a:r>
            <a:r>
              <a:rPr sz="4200" spc="-7" baseline="1984" dirty="0">
                <a:latin typeface="Cambria Math"/>
                <a:cs typeface="Cambria Math"/>
              </a:rPr>
              <a:t>∑ </a:t>
            </a:r>
            <a:r>
              <a:rPr sz="2800" spc="-5" dirty="0">
                <a:latin typeface="Cambria Math"/>
                <a:cs typeface="Cambria Math"/>
              </a:rPr>
              <a:t>𝐹 = </a:t>
            </a:r>
            <a:r>
              <a:rPr sz="2800" spc="-170" dirty="0">
                <a:latin typeface="Cambria Math"/>
                <a:cs typeface="Cambria Math"/>
              </a:rPr>
              <a:t>𝐹</a:t>
            </a:r>
            <a:r>
              <a:rPr sz="3000" spc="-254" baseline="-16666" dirty="0">
                <a:latin typeface="Cambria Math"/>
                <a:cs typeface="Cambria Math"/>
              </a:rPr>
              <a:t>1</a:t>
            </a:r>
            <a:r>
              <a:rPr sz="3000" spc="150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− </a:t>
            </a:r>
            <a:r>
              <a:rPr sz="4200" spc="-142" baseline="2976" dirty="0">
                <a:latin typeface="Cambria Math"/>
                <a:cs typeface="Cambria Math"/>
              </a:rPr>
              <a:t>(</a:t>
            </a:r>
            <a:r>
              <a:rPr sz="2800" spc="-95" dirty="0">
                <a:latin typeface="Cambria Math"/>
                <a:cs typeface="Cambria Math"/>
              </a:rPr>
              <a:t>𝐹</a:t>
            </a:r>
            <a:r>
              <a:rPr sz="3000" spc="-142" baseline="-16666" dirty="0">
                <a:latin typeface="Cambria Math"/>
                <a:cs typeface="Cambria Math"/>
              </a:rPr>
              <a:t>2 </a:t>
            </a:r>
            <a:r>
              <a:rPr sz="2800" spc="-5" dirty="0">
                <a:latin typeface="Cambria Math"/>
                <a:cs typeface="Cambria Math"/>
              </a:rPr>
              <a:t>+ </a:t>
            </a:r>
            <a:r>
              <a:rPr sz="2800" spc="-55" dirty="0">
                <a:latin typeface="Cambria Math"/>
                <a:cs typeface="Cambria Math"/>
              </a:rPr>
              <a:t>𝐹</a:t>
            </a:r>
            <a:r>
              <a:rPr sz="3000" spc="-82" baseline="-16666" dirty="0">
                <a:latin typeface="Cambria Math"/>
                <a:cs typeface="Cambria Math"/>
              </a:rPr>
              <a:t>3</a:t>
            </a:r>
            <a:r>
              <a:rPr sz="4200" spc="-82" baseline="2976" dirty="0">
                <a:latin typeface="Cambria Math"/>
                <a:cs typeface="Cambria Math"/>
              </a:rPr>
              <a:t>) </a:t>
            </a:r>
            <a:r>
              <a:rPr sz="2800" spc="-5" dirty="0">
                <a:latin typeface="Cambria Math"/>
                <a:cs typeface="Cambria Math"/>
              </a:rPr>
              <a:t>+ </a:t>
            </a:r>
            <a:r>
              <a:rPr sz="2800" spc="-245" dirty="0">
                <a:latin typeface="Cambria Math"/>
                <a:cs typeface="Cambria Math"/>
              </a:rPr>
              <a:t>𝑊</a:t>
            </a:r>
            <a:r>
              <a:rPr sz="3000" spc="-367" baseline="-16666" dirty="0">
                <a:latin typeface="Cambria Math"/>
                <a:cs typeface="Cambria Math"/>
              </a:rPr>
              <a:t>𝑥 </a:t>
            </a:r>
            <a:r>
              <a:rPr sz="2800" spc="-5" dirty="0">
                <a:latin typeface="Cambria Math"/>
                <a:cs typeface="Cambria Math"/>
              </a:rPr>
              <a:t>−</a:t>
            </a:r>
            <a:r>
              <a:rPr sz="2800" spc="-160" dirty="0">
                <a:latin typeface="Cambria Math"/>
                <a:cs typeface="Cambria Math"/>
              </a:rPr>
              <a:t> </a:t>
            </a:r>
            <a:r>
              <a:rPr sz="2800" spc="-195" dirty="0">
                <a:latin typeface="Cambria Math"/>
                <a:cs typeface="Cambria Math"/>
              </a:rPr>
              <a:t>𝐹</a:t>
            </a:r>
            <a:r>
              <a:rPr sz="3000" spc="-292" baseline="-16666" dirty="0">
                <a:latin typeface="Cambria Math"/>
                <a:cs typeface="Cambria Math"/>
              </a:rPr>
              <a:t>𝑓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156205"/>
            <a:ext cx="5483225" cy="1270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5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(6)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220"/>
              </a:lnSpc>
              <a:spcBef>
                <a:spcPts val="160"/>
              </a:spcBef>
            </a:pPr>
            <a:r>
              <a:rPr sz="2800" spc="-5" dirty="0">
                <a:latin typeface="Times New Roman"/>
                <a:cs typeface="Times New Roman"/>
              </a:rPr>
              <a:t>Substituting Eqs1 through 5 </a:t>
            </a:r>
            <a:r>
              <a:rPr sz="2800" spc="-10" dirty="0">
                <a:latin typeface="Times New Roman"/>
                <a:cs typeface="Times New Roman"/>
              </a:rPr>
              <a:t>into </a:t>
            </a:r>
            <a:r>
              <a:rPr sz="2800" spc="-5" dirty="0">
                <a:latin typeface="Times New Roman"/>
                <a:cs typeface="Times New Roman"/>
              </a:rPr>
              <a:t>Eq. 6  and </a:t>
            </a:r>
            <a:r>
              <a:rPr sz="2800" dirty="0">
                <a:latin typeface="Times New Roman"/>
                <a:cs typeface="Times New Roman"/>
              </a:rPr>
              <a:t>simplifying, </a:t>
            </a:r>
            <a:r>
              <a:rPr sz="2800" spc="-10" dirty="0">
                <a:latin typeface="Times New Roman"/>
                <a:cs typeface="Times New Roman"/>
              </a:rPr>
              <a:t>we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obtain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889375"/>
            <a:ext cx="2191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5925" algn="l"/>
              </a:tabLst>
            </a:pPr>
            <a:r>
              <a:rPr sz="2800" spc="-5" dirty="0">
                <a:latin typeface="Cambria Math"/>
                <a:cs typeface="Cambria Math"/>
              </a:rPr>
              <a:t>𝐹	= − </a:t>
            </a:r>
            <a:r>
              <a:rPr sz="2800" dirty="0">
                <a:latin typeface="Cambria Math"/>
                <a:cs typeface="Cambria Math"/>
              </a:rPr>
              <a:t>𝛾𝐴∆𝑥</a:t>
            </a:r>
            <a:r>
              <a:rPr sz="2800" spc="19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80639" y="4155821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72510" y="4169790"/>
            <a:ext cx="10877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60730" algn="l"/>
              </a:tabLst>
            </a:pPr>
            <a:r>
              <a:rPr sz="2000" spc="210" dirty="0">
                <a:latin typeface="Cambria Math"/>
                <a:cs typeface="Cambria Math"/>
              </a:rPr>
              <a:t>𝑑</a:t>
            </a:r>
            <a:r>
              <a:rPr sz="2000" spc="220" dirty="0">
                <a:latin typeface="Cambria Math"/>
                <a:cs typeface="Cambria Math"/>
              </a:rPr>
              <a:t>𝑥	</a:t>
            </a:r>
            <a:r>
              <a:rPr sz="2000" spc="210" dirty="0">
                <a:latin typeface="Cambria Math"/>
                <a:cs typeface="Cambria Math"/>
              </a:rPr>
              <a:t>𝑑</a:t>
            </a:r>
            <a:r>
              <a:rPr sz="2000" spc="220" dirty="0">
                <a:latin typeface="Cambria Math"/>
                <a:cs typeface="Cambria Math"/>
              </a:rPr>
              <a:t>𝑥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33495" y="4155821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882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76371" y="3889375"/>
            <a:ext cx="103314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5015" algn="l"/>
              </a:tabLst>
            </a:pPr>
            <a:r>
              <a:rPr sz="2800" spc="-5" dirty="0">
                <a:latin typeface="Cambria Math"/>
                <a:cs typeface="Cambria Math"/>
              </a:rPr>
              <a:t>+	+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7939" y="3781170"/>
            <a:ext cx="18770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72795" algn="l"/>
                <a:tab pos="1509395" algn="l"/>
              </a:tabLst>
            </a:pPr>
            <a:r>
              <a:rPr sz="2000" spc="135" dirty="0">
                <a:latin typeface="Cambria Math"/>
                <a:cs typeface="Cambria Math"/>
              </a:rPr>
              <a:t>𝑑𝑦	</a:t>
            </a:r>
            <a:r>
              <a:rPr sz="2000" spc="105" dirty="0">
                <a:latin typeface="Cambria Math"/>
                <a:cs typeface="Cambria Math"/>
              </a:rPr>
              <a:t>𝑑𝑧	</a:t>
            </a:r>
            <a:r>
              <a:rPr sz="2000" spc="55" dirty="0">
                <a:latin typeface="Cambria Math"/>
                <a:cs typeface="Cambria Math"/>
              </a:rPr>
              <a:t>𝑃</a:t>
            </a:r>
            <a:r>
              <a:rPr sz="2000" spc="-40" dirty="0">
                <a:latin typeface="Cambria Math"/>
                <a:cs typeface="Cambria Math"/>
              </a:rPr>
              <a:t> </a:t>
            </a:r>
            <a:r>
              <a:rPr sz="2000" spc="95" dirty="0">
                <a:latin typeface="Cambria Math"/>
                <a:cs typeface="Cambria Math"/>
              </a:rPr>
              <a:t>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19853" y="3877183"/>
            <a:ext cx="1581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5" dirty="0">
                <a:latin typeface="Cambria Math"/>
                <a:cs typeface="Cambria Math"/>
              </a:rPr>
              <a:t>𝑜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8580" y="4169790"/>
            <a:ext cx="407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35" dirty="0">
                <a:latin typeface="Cambria Math"/>
                <a:cs typeface="Cambria Math"/>
              </a:rPr>
              <a:t>𝛾</a:t>
            </a:r>
            <a:r>
              <a:rPr sz="2000" spc="-35" dirty="0">
                <a:latin typeface="Cambria Math"/>
                <a:cs typeface="Cambria Math"/>
              </a:rPr>
              <a:t> </a:t>
            </a:r>
            <a:r>
              <a:rPr sz="2000" spc="60" dirty="0">
                <a:latin typeface="Cambria Math"/>
                <a:cs typeface="Cambria Math"/>
              </a:rPr>
              <a:t>𝐴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7460" y="4155821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63109" y="3889375"/>
            <a:ext cx="173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4004563"/>
            <a:ext cx="440690" cy="89725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565"/>
              </a:spcBef>
            </a:pPr>
            <a:r>
              <a:rPr sz="2000" spc="105" dirty="0">
                <a:latin typeface="Cambria Math"/>
                <a:cs typeface="Cambria Math"/>
              </a:rPr>
              <a:t>𝑟</a:t>
            </a:r>
            <a:endParaRPr sz="2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7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99154" y="824991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76604" y="5273421"/>
            <a:ext cx="5724525" cy="3161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3325"/>
              </a:lnSpc>
              <a:spcBef>
                <a:spcPts val="95"/>
              </a:spcBef>
            </a:pPr>
            <a:r>
              <a:rPr sz="4200" spc="-7" baseline="1984" dirty="0">
                <a:latin typeface="Cambria Math"/>
                <a:cs typeface="Cambria Math"/>
              </a:rPr>
              <a:t>∑ </a:t>
            </a:r>
            <a:r>
              <a:rPr sz="2800" spc="-5" dirty="0">
                <a:latin typeface="Cambria Math"/>
                <a:cs typeface="Cambria Math"/>
              </a:rPr>
              <a:t>𝐹 =</a:t>
            </a:r>
            <a:r>
              <a:rPr sz="2800" spc="-325" dirty="0">
                <a:latin typeface="Cambria Math"/>
                <a:cs typeface="Cambria Math"/>
              </a:rPr>
              <a:t> </a:t>
            </a:r>
            <a:r>
              <a:rPr sz="2800" spc="50" dirty="0">
                <a:latin typeface="Cambria Math"/>
                <a:cs typeface="Cambria Math"/>
              </a:rPr>
              <a:t>𝑚𝑎</a:t>
            </a:r>
            <a:r>
              <a:rPr sz="3000" spc="75" baseline="-16666" dirty="0">
                <a:latin typeface="Cambria Math"/>
                <a:cs typeface="Cambria Math"/>
              </a:rPr>
              <a:t>𝑥</a:t>
            </a:r>
            <a:endParaRPr sz="3000" baseline="-16666">
              <a:latin typeface="Cambria Math"/>
              <a:cs typeface="Cambria Math"/>
            </a:endParaRPr>
          </a:p>
          <a:p>
            <a:pPr marL="38100">
              <a:lnSpc>
                <a:spcPts val="3290"/>
              </a:lnSpc>
              <a:tabLst>
                <a:tab pos="4823460" algn="l"/>
              </a:tabLst>
            </a:pPr>
            <a:r>
              <a:rPr sz="2800" spc="-170" dirty="0">
                <a:latin typeface="Cambria Math"/>
                <a:cs typeface="Cambria Math"/>
              </a:rPr>
              <a:t>𝐹</a:t>
            </a:r>
            <a:r>
              <a:rPr sz="3000" spc="-254" baseline="-16666" dirty="0">
                <a:latin typeface="Cambria Math"/>
                <a:cs typeface="Cambria Math"/>
              </a:rPr>
              <a:t>1 </a:t>
            </a:r>
            <a:r>
              <a:rPr sz="3000" spc="150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 </a:t>
            </a:r>
            <a:r>
              <a:rPr sz="2800" dirty="0">
                <a:latin typeface="Cambria Math"/>
                <a:cs typeface="Cambria Math"/>
              </a:rPr>
              <a:t>𝜌𝑔 </a:t>
            </a:r>
            <a:r>
              <a:rPr sz="2800" spc="-5" dirty="0">
                <a:latin typeface="Cambria Math"/>
                <a:cs typeface="Cambria Math"/>
              </a:rPr>
              <a:t>𝐴 ∆𝑥 sin 𝜃 − 𝑝 ∆𝑥</a:t>
            </a:r>
            <a:r>
              <a:rPr sz="2800" spc="95" dirty="0">
                <a:latin typeface="Cambria Math"/>
                <a:cs typeface="Cambria Math"/>
              </a:rPr>
              <a:t> </a:t>
            </a:r>
            <a:r>
              <a:rPr sz="2800" spc="55" dirty="0">
                <a:latin typeface="Cambria Math"/>
                <a:cs typeface="Cambria Math"/>
              </a:rPr>
              <a:t>𝜏</a:t>
            </a:r>
            <a:r>
              <a:rPr sz="3000" spc="82" baseline="-16666" dirty="0">
                <a:latin typeface="Cambria Math"/>
                <a:cs typeface="Cambria Math"/>
              </a:rPr>
              <a:t>𝑜</a:t>
            </a:r>
            <a:r>
              <a:rPr sz="3000" spc="509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−	</a:t>
            </a:r>
            <a:r>
              <a:rPr sz="2800" spc="-135" dirty="0">
                <a:latin typeface="Cambria Math"/>
                <a:cs typeface="Cambria Math"/>
              </a:rPr>
              <a:t>𝐹</a:t>
            </a:r>
            <a:r>
              <a:rPr sz="3000" spc="-202" baseline="-16666" dirty="0">
                <a:latin typeface="Cambria Math"/>
                <a:cs typeface="Cambria Math"/>
              </a:rPr>
              <a:t>2</a:t>
            </a:r>
            <a:r>
              <a:rPr sz="3000" spc="179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  <a:p>
            <a:pPr marL="38100">
              <a:lnSpc>
                <a:spcPts val="3265"/>
              </a:lnSpc>
            </a:pPr>
            <a:r>
              <a:rPr sz="2800" spc="55" dirty="0">
                <a:latin typeface="Cambria Math"/>
                <a:cs typeface="Cambria Math"/>
              </a:rPr>
              <a:t>𝑚𝑎</a:t>
            </a:r>
            <a:r>
              <a:rPr sz="3000" spc="82" baseline="-16666" dirty="0">
                <a:latin typeface="Cambria Math"/>
                <a:cs typeface="Cambria Math"/>
              </a:rPr>
              <a:t>𝑥</a:t>
            </a:r>
            <a:endParaRPr sz="3000" baseline="-16666">
              <a:latin typeface="Cambria Math"/>
              <a:cs typeface="Cambria Math"/>
            </a:endParaRPr>
          </a:p>
          <a:p>
            <a:pPr marL="38100" marR="30480">
              <a:lnSpc>
                <a:spcPts val="3220"/>
              </a:lnSpc>
              <a:spcBef>
                <a:spcPts val="165"/>
              </a:spcBef>
              <a:tabLst>
                <a:tab pos="2032000" algn="l"/>
                <a:tab pos="2486025" algn="l"/>
              </a:tabLst>
            </a:pP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uniform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flow	</a:t>
            </a:r>
            <a:r>
              <a:rPr sz="2800" spc="-5" dirty="0">
                <a:latin typeface="Times New Roman"/>
                <a:cs typeface="Times New Roman"/>
              </a:rPr>
              <a:t>ax=0 , F1=F2, v1=v2 ,  no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change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	sin </a:t>
            </a:r>
            <a:r>
              <a:rPr sz="2800" spc="-10" dirty="0">
                <a:latin typeface="Times New Roman"/>
                <a:cs typeface="Times New Roman"/>
              </a:rPr>
              <a:t>Ɵ= </a:t>
            </a:r>
            <a:r>
              <a:rPr sz="2800" dirty="0">
                <a:latin typeface="Times New Roman"/>
                <a:cs typeface="Times New Roman"/>
              </a:rPr>
              <a:t>So</a:t>
            </a:r>
            <a:endParaRPr sz="2800">
              <a:latin typeface="Times New Roman"/>
              <a:cs typeface="Times New Roman"/>
            </a:endParaRPr>
          </a:p>
          <a:p>
            <a:pPr marL="196850" algn="ctr">
              <a:lnSpc>
                <a:spcPts val="2955"/>
              </a:lnSpc>
            </a:pPr>
            <a:r>
              <a:rPr sz="2800" dirty="0">
                <a:latin typeface="Cambria Math"/>
                <a:cs typeface="Cambria Math"/>
              </a:rPr>
              <a:t>𝜌𝑔 </a:t>
            </a:r>
            <a:r>
              <a:rPr sz="2800" spc="-5" dirty="0">
                <a:latin typeface="Cambria Math"/>
                <a:cs typeface="Cambria Math"/>
              </a:rPr>
              <a:t>𝐴 </a:t>
            </a:r>
            <a:r>
              <a:rPr sz="2800" spc="15" dirty="0">
                <a:latin typeface="Cambria Math"/>
                <a:cs typeface="Cambria Math"/>
              </a:rPr>
              <a:t>∆𝑥𝑆</a:t>
            </a:r>
            <a:r>
              <a:rPr sz="3000" spc="22" baseline="-16666" dirty="0">
                <a:latin typeface="Cambria Math"/>
                <a:cs typeface="Cambria Math"/>
              </a:rPr>
              <a:t>𝑜 </a:t>
            </a:r>
            <a:r>
              <a:rPr sz="2800" spc="-5" dirty="0">
                <a:latin typeface="Cambria Math"/>
                <a:cs typeface="Cambria Math"/>
              </a:rPr>
              <a:t>= 𝑝</a:t>
            </a:r>
            <a:r>
              <a:rPr sz="2800" spc="270" dirty="0">
                <a:latin typeface="Cambria Math"/>
                <a:cs typeface="Cambria Math"/>
              </a:rPr>
              <a:t> </a:t>
            </a:r>
            <a:r>
              <a:rPr sz="2800" spc="45" dirty="0">
                <a:latin typeface="Cambria Math"/>
                <a:cs typeface="Cambria Math"/>
              </a:rPr>
              <a:t>∆𝑥𝜏</a:t>
            </a:r>
            <a:r>
              <a:rPr sz="3000" spc="67" baseline="-16666" dirty="0">
                <a:latin typeface="Cambria Math"/>
                <a:cs typeface="Cambria Math"/>
              </a:rPr>
              <a:t>𝑜</a:t>
            </a:r>
            <a:endParaRPr sz="3000" baseline="-16666">
              <a:latin typeface="Cambria Math"/>
              <a:cs typeface="Cambria Math"/>
            </a:endParaRPr>
          </a:p>
          <a:p>
            <a:pPr marR="446405" algn="ctr">
              <a:lnSpc>
                <a:spcPts val="2520"/>
              </a:lnSpc>
            </a:pPr>
            <a:r>
              <a:rPr sz="2800" spc="-5" dirty="0">
                <a:latin typeface="Cambria Math"/>
                <a:cs typeface="Cambria Math"/>
              </a:rPr>
              <a:t>𝐴</a:t>
            </a:r>
            <a:endParaRPr sz="2800">
              <a:latin typeface="Cambria Math"/>
              <a:cs typeface="Cambria Math"/>
            </a:endParaRPr>
          </a:p>
          <a:p>
            <a:pPr marL="274955" algn="ctr">
              <a:lnSpc>
                <a:spcPts val="2740"/>
              </a:lnSpc>
              <a:tabLst>
                <a:tab pos="1149985" algn="l"/>
                <a:tab pos="1496060" algn="l"/>
                <a:tab pos="1851025" algn="l"/>
                <a:tab pos="2734945" algn="l"/>
              </a:tabLst>
            </a:pPr>
            <a:r>
              <a:rPr sz="2800" spc="55" dirty="0">
                <a:latin typeface="Cambria Math"/>
                <a:cs typeface="Cambria Math"/>
              </a:rPr>
              <a:t>𝜏</a:t>
            </a:r>
            <a:r>
              <a:rPr sz="3000" spc="82" baseline="-16666" dirty="0">
                <a:latin typeface="Cambria Math"/>
                <a:cs typeface="Cambria Math"/>
              </a:rPr>
              <a:t>𝑜</a:t>
            </a:r>
            <a:r>
              <a:rPr sz="3000" spc="75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𝛾	</a:t>
            </a:r>
            <a:r>
              <a:rPr sz="4200" spc="-7" baseline="-37698" dirty="0">
                <a:latin typeface="Cambria Math"/>
                <a:cs typeface="Cambria Math"/>
              </a:rPr>
              <a:t>𝑝	</a:t>
            </a:r>
            <a:r>
              <a:rPr sz="2800" spc="-10" dirty="0">
                <a:latin typeface="Cambria Math"/>
                <a:cs typeface="Cambria Math"/>
              </a:rPr>
              <a:t>𝑆</a:t>
            </a:r>
            <a:r>
              <a:rPr sz="3000" spc="-15" baseline="-16666" dirty="0">
                <a:latin typeface="Cambria Math"/>
                <a:cs typeface="Cambria Math"/>
              </a:rPr>
              <a:t>𝑜 </a:t>
            </a:r>
            <a:r>
              <a:rPr sz="3000" spc="9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𝛾 𝑅</a:t>
            </a:r>
            <a:r>
              <a:rPr sz="2800" spc="145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𝑆</a:t>
            </a:r>
            <a:r>
              <a:rPr sz="3000" spc="-15" baseline="-16666" dirty="0">
                <a:latin typeface="Cambria Math"/>
                <a:cs typeface="Cambria Math"/>
              </a:rPr>
              <a:t>𝑜</a:t>
            </a:r>
            <a:endParaRPr sz="3000" baseline="-16666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304" y="885189"/>
            <a:ext cx="4761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4036695" algn="l"/>
              </a:tabLst>
            </a:pPr>
            <a:r>
              <a:rPr spc="-5" dirty="0"/>
              <a:t>From</a:t>
            </a:r>
            <a:r>
              <a:rPr spc="5" dirty="0"/>
              <a:t> </a:t>
            </a:r>
            <a:r>
              <a:rPr spc="-5" dirty="0"/>
              <a:t>dimensional</a:t>
            </a:r>
            <a:r>
              <a:rPr spc="10" dirty="0"/>
              <a:t> </a:t>
            </a:r>
            <a:r>
              <a:rPr dirty="0"/>
              <a:t>analysis	</a:t>
            </a:r>
            <a:r>
              <a:rPr spc="55" dirty="0">
                <a:latin typeface="Cambria Math"/>
                <a:cs typeface="Cambria Math"/>
              </a:rPr>
              <a:t>𝜏</a:t>
            </a:r>
            <a:r>
              <a:rPr sz="3000" spc="82" baseline="-16666" dirty="0">
                <a:latin typeface="Cambria Math"/>
                <a:cs typeface="Cambria Math"/>
              </a:rPr>
              <a:t>𝑜</a:t>
            </a:r>
            <a:r>
              <a:rPr sz="3000" spc="637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1397253"/>
            <a:ext cx="22123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𝑎 </a:t>
            </a:r>
            <a:r>
              <a:rPr sz="2800" spc="60" dirty="0">
                <a:latin typeface="Cambria Math"/>
                <a:cs typeface="Cambria Math"/>
              </a:rPr>
              <a:t>𝜌𝑣</a:t>
            </a:r>
            <a:r>
              <a:rPr sz="3000" spc="89" baseline="29166" dirty="0">
                <a:latin typeface="Cambria Math"/>
                <a:cs typeface="Cambria Math"/>
              </a:rPr>
              <a:t>2</a:t>
            </a:r>
            <a:r>
              <a:rPr sz="2800" spc="60" dirty="0">
                <a:latin typeface="Cambria Math"/>
                <a:cs typeface="Cambria Math"/>
              </a:rPr>
              <a:t>𝑎𝑛𝑑 </a:t>
            </a:r>
            <a:r>
              <a:rPr sz="2800" spc="-5" dirty="0">
                <a:latin typeface="Cambria Math"/>
                <a:cs typeface="Cambria Math"/>
              </a:rPr>
              <a:t>𝑎</a:t>
            </a:r>
            <a:r>
              <a:rPr sz="2800" spc="24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4242" y="1289049"/>
            <a:ext cx="1784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85" dirty="0">
                <a:latin typeface="Cambria Math"/>
                <a:cs typeface="Cambria Math"/>
              </a:rPr>
              <a:t>𝑓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0339" y="1677670"/>
            <a:ext cx="172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0" dirty="0">
                <a:latin typeface="Cambria Math"/>
                <a:cs typeface="Cambria Math"/>
              </a:rPr>
              <a:t>8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26942" y="166370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5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89304" y="1910841"/>
            <a:ext cx="4198620" cy="1280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f= coeff. 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friction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1826895">
              <a:lnSpc>
                <a:spcPct val="100000"/>
              </a:lnSpc>
              <a:tabLst>
                <a:tab pos="3235325" algn="l"/>
              </a:tabLst>
            </a:pPr>
            <a:r>
              <a:rPr sz="2800" spc="-5" dirty="0">
                <a:latin typeface="Cambria Math"/>
                <a:cs typeface="Cambria Math"/>
              </a:rPr>
              <a:t>𝑎</a:t>
            </a:r>
            <a:r>
              <a:rPr sz="2800" spc="65" dirty="0">
                <a:latin typeface="Cambria Math"/>
                <a:cs typeface="Cambria Math"/>
              </a:rPr>
              <a:t> </a:t>
            </a:r>
            <a:r>
              <a:rPr sz="2800" spc="85" dirty="0">
                <a:latin typeface="Cambria Math"/>
                <a:cs typeface="Cambria Math"/>
              </a:rPr>
              <a:t>𝜌𝑣</a:t>
            </a:r>
            <a:r>
              <a:rPr sz="3000" spc="127" baseline="29166" dirty="0">
                <a:latin typeface="Cambria Math"/>
                <a:cs typeface="Cambria Math"/>
              </a:rPr>
              <a:t>2</a:t>
            </a:r>
            <a:r>
              <a:rPr sz="3000" spc="652" baseline="291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𝛾 𝑅</a:t>
            </a:r>
            <a:r>
              <a:rPr sz="2800" spc="95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𝑆</a:t>
            </a:r>
            <a:r>
              <a:rPr sz="3000" spc="-15" baseline="-16666" dirty="0">
                <a:latin typeface="Cambria Math"/>
                <a:cs typeface="Cambria Math"/>
              </a:rPr>
              <a:t>𝑜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5019" y="3628771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8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73147" y="365594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35047" y="3119754"/>
            <a:ext cx="2548890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274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𝑓</a:t>
            </a:r>
            <a:endParaRPr sz="2800">
              <a:latin typeface="Cambria Math"/>
              <a:cs typeface="Cambria Math"/>
            </a:endParaRPr>
          </a:p>
          <a:p>
            <a:pPr marL="382270">
              <a:lnSpc>
                <a:spcPts val="2740"/>
              </a:lnSpc>
              <a:tabLst>
                <a:tab pos="1503680" algn="l"/>
              </a:tabLst>
            </a:pPr>
            <a:r>
              <a:rPr sz="2800" spc="80" dirty="0">
                <a:latin typeface="Cambria Math"/>
                <a:cs typeface="Cambria Math"/>
              </a:rPr>
              <a:t>𝜌𝑣</a:t>
            </a:r>
            <a:r>
              <a:rPr sz="3000" spc="120" baseline="29166" dirty="0">
                <a:latin typeface="Cambria Math"/>
                <a:cs typeface="Cambria Math"/>
              </a:rPr>
              <a:t>2</a:t>
            </a:r>
            <a:r>
              <a:rPr sz="3000" spc="675" baseline="291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𝜌𝑔 𝑅</a:t>
            </a:r>
            <a:r>
              <a:rPr sz="2800" spc="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𝑆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9507" y="3462654"/>
            <a:ext cx="1289050" cy="45212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94"/>
              </a:spcBef>
              <a:tabLst>
                <a:tab pos="1056005" algn="l"/>
              </a:tabLst>
            </a:pPr>
            <a:r>
              <a:rPr sz="4200" u="heavy" spc="-7" baseline="-2579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000" spc="110" dirty="0">
                <a:latin typeface="Cambria Math"/>
                <a:cs typeface="Cambria Math"/>
              </a:rPr>
              <a:t>𝑜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9151" y="4418203"/>
            <a:ext cx="1121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3065" algn="l"/>
                <a:tab pos="836930" algn="l"/>
              </a:tabLst>
            </a:pPr>
            <a:r>
              <a:rPr sz="2800" spc="-5" dirty="0">
                <a:latin typeface="Cambria Math"/>
                <a:cs typeface="Cambria Math"/>
              </a:rPr>
              <a:t>𝑣	=	</a:t>
            </a:r>
            <a:r>
              <a:rPr sz="2800" spc="295" dirty="0">
                <a:latin typeface="Cambria Math"/>
                <a:cs typeface="Cambria Math"/>
              </a:rPr>
              <a:t>√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29507" y="4148454"/>
            <a:ext cx="989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8 𝑅</a:t>
            </a:r>
            <a:r>
              <a:rPr sz="2800" spc="20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𝑆</a:t>
            </a:r>
            <a:r>
              <a:rPr sz="3000" spc="-15" baseline="-16666" dirty="0">
                <a:latin typeface="Cambria Math"/>
                <a:cs typeface="Cambria Math"/>
              </a:rPr>
              <a:t>𝑜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17872" y="4657471"/>
            <a:ext cx="2209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67607" y="4684648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299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03373" y="6599046"/>
            <a:ext cx="640715" cy="0"/>
          </a:xfrm>
          <a:custGeom>
            <a:avLst/>
            <a:gdLst/>
            <a:ahLst/>
            <a:cxnLst/>
            <a:rect l="l" t="t" r="r" b="b"/>
            <a:pathLst>
              <a:path w="640714">
                <a:moveTo>
                  <a:pt x="0" y="0"/>
                </a:moveTo>
                <a:lnTo>
                  <a:pt x="64038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03373" y="8342883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>
                <a:moveTo>
                  <a:pt x="0" y="0"/>
                </a:moveTo>
                <a:lnTo>
                  <a:pt x="6586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25804" y="6039383"/>
            <a:ext cx="5848985" cy="270065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15"/>
              </a:spcBef>
            </a:pPr>
            <a:r>
              <a:rPr sz="2800" spc="-5" dirty="0">
                <a:latin typeface="Times New Roman"/>
                <a:cs typeface="Times New Roman"/>
              </a:rPr>
              <a:t>This equation may be written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215"/>
              </a:spcBef>
              <a:tabLst>
                <a:tab pos="2806065" algn="l"/>
              </a:tabLst>
            </a:pPr>
            <a:r>
              <a:rPr sz="2800" spc="-5" dirty="0">
                <a:latin typeface="Cambria Math"/>
                <a:cs typeface="Cambria Math"/>
              </a:rPr>
              <a:t>𝑉  =</a:t>
            </a:r>
            <a:r>
              <a:rPr sz="2800" spc="-190" dirty="0">
                <a:latin typeface="Cambria Math"/>
                <a:cs typeface="Cambria Math"/>
              </a:rPr>
              <a:t> </a:t>
            </a:r>
            <a:r>
              <a:rPr sz="2800" spc="114" dirty="0">
                <a:latin typeface="Cambria Math"/>
                <a:cs typeface="Cambria Math"/>
              </a:rPr>
              <a:t>𝐶</a:t>
            </a:r>
            <a:r>
              <a:rPr sz="4200" spc="172" baseline="-5952" dirty="0">
                <a:latin typeface="Cambria Math"/>
                <a:cs typeface="Cambria Math"/>
              </a:rPr>
              <a:t>√</a:t>
            </a:r>
            <a:r>
              <a:rPr sz="2800" spc="114" dirty="0">
                <a:latin typeface="Cambria Math"/>
                <a:cs typeface="Cambria Math"/>
              </a:rPr>
              <a:t>𝑅</a:t>
            </a:r>
            <a:r>
              <a:rPr sz="2800" spc="90" dirty="0">
                <a:latin typeface="Cambria Math"/>
                <a:cs typeface="Cambria Math"/>
              </a:rPr>
              <a:t> </a:t>
            </a:r>
            <a:r>
              <a:rPr sz="2800" spc="-100" dirty="0">
                <a:latin typeface="Cambria Math"/>
                <a:cs typeface="Cambria Math"/>
              </a:rPr>
              <a:t>𝑆</a:t>
            </a:r>
            <a:r>
              <a:rPr sz="3000" spc="-150" baseline="-16666" dirty="0">
                <a:latin typeface="Cambria Math"/>
                <a:cs typeface="Cambria Math"/>
              </a:rPr>
              <a:t>𝑓	</a:t>
            </a:r>
            <a:r>
              <a:rPr sz="2800" dirty="0">
                <a:latin typeface="Times New Roman"/>
                <a:cs typeface="Times New Roman"/>
              </a:rPr>
              <a:t>(a)</a:t>
            </a:r>
            <a:endParaRPr sz="2800">
              <a:latin typeface="Times New Roman"/>
              <a:cs typeface="Times New Roman"/>
            </a:endParaRPr>
          </a:p>
          <a:p>
            <a:pPr marL="88900">
              <a:lnSpc>
                <a:spcPts val="3290"/>
              </a:lnSpc>
              <a:spcBef>
                <a:spcPts val="350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C </a:t>
            </a:r>
            <a:r>
              <a:rPr sz="2800" spc="-5" dirty="0">
                <a:latin typeface="Times New Roman"/>
                <a:cs typeface="Times New Roman"/>
              </a:rPr>
              <a:t>= Chezy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constant</a:t>
            </a:r>
            <a:endParaRPr sz="2800">
              <a:latin typeface="Times New Roman"/>
              <a:cs typeface="Times New Roman"/>
            </a:endParaRPr>
          </a:p>
          <a:p>
            <a:pPr marL="88900" marR="43180">
              <a:lnSpc>
                <a:spcPts val="3229"/>
              </a:lnSpc>
              <a:spcBef>
                <a:spcPts val="145"/>
              </a:spcBef>
            </a:pPr>
            <a:r>
              <a:rPr sz="2800" spc="-5" dirty="0">
                <a:latin typeface="Times New Roman"/>
                <a:cs typeface="Times New Roman"/>
              </a:rPr>
              <a:t>Note that Eq. a is valid for </a:t>
            </a:r>
            <a:r>
              <a:rPr sz="2800" spc="-10" dirty="0">
                <a:latin typeface="Times New Roman"/>
                <a:cs typeface="Times New Roman"/>
              </a:rPr>
              <a:t>non </a:t>
            </a:r>
            <a:r>
              <a:rPr sz="2800" dirty="0">
                <a:latin typeface="Times New Roman"/>
                <a:cs typeface="Times New Roman"/>
              </a:rPr>
              <a:t>uniform,  </a:t>
            </a:r>
            <a:r>
              <a:rPr sz="2800" spc="-5" dirty="0">
                <a:latin typeface="Times New Roman"/>
                <a:cs typeface="Times New Roman"/>
              </a:rPr>
              <a:t>steady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309"/>
              </a:spcBef>
              <a:tabLst>
                <a:tab pos="3089910" algn="l"/>
              </a:tabLst>
            </a:pPr>
            <a:r>
              <a:rPr sz="2800" spc="-5" dirty="0">
                <a:latin typeface="Cambria Math"/>
                <a:cs typeface="Cambria Math"/>
              </a:rPr>
              <a:t>𝑉  =</a:t>
            </a:r>
            <a:r>
              <a:rPr sz="2800" spc="-190" dirty="0">
                <a:latin typeface="Cambria Math"/>
                <a:cs typeface="Cambria Math"/>
              </a:rPr>
              <a:t> </a:t>
            </a:r>
            <a:r>
              <a:rPr sz="2800" spc="114" dirty="0">
                <a:latin typeface="Cambria Math"/>
                <a:cs typeface="Cambria Math"/>
              </a:rPr>
              <a:t>𝐶</a:t>
            </a:r>
            <a:r>
              <a:rPr sz="4200" spc="172" baseline="-2976" dirty="0">
                <a:latin typeface="Cambria Math"/>
                <a:cs typeface="Cambria Math"/>
              </a:rPr>
              <a:t>√</a:t>
            </a:r>
            <a:r>
              <a:rPr sz="2800" spc="114" dirty="0">
                <a:latin typeface="Cambria Math"/>
                <a:cs typeface="Cambria Math"/>
              </a:rPr>
              <a:t>𝑅</a:t>
            </a:r>
            <a:r>
              <a:rPr sz="2800" spc="90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𝑆</a:t>
            </a:r>
            <a:r>
              <a:rPr sz="3000" spc="-15" baseline="-16666" dirty="0">
                <a:latin typeface="Cambria Math"/>
                <a:cs typeface="Cambria Math"/>
              </a:rPr>
              <a:t>𝑜	</a:t>
            </a:r>
            <a:r>
              <a:rPr sz="2800" dirty="0">
                <a:latin typeface="Times New Roman"/>
                <a:cs typeface="Times New Roman"/>
              </a:rPr>
              <a:t>(b)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74041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  <a:tabLst>
                <a:tab pos="403860" algn="l"/>
                <a:tab pos="814705" algn="l"/>
                <a:tab pos="1679575" algn="l"/>
                <a:tab pos="2086610" algn="l"/>
                <a:tab pos="2544445" algn="l"/>
                <a:tab pos="2840990" algn="l"/>
                <a:tab pos="3202305" algn="l"/>
                <a:tab pos="3493770" algn="l"/>
                <a:tab pos="3533775" algn="l"/>
                <a:tab pos="4004310" algn="l"/>
                <a:tab pos="4355465" algn="l"/>
                <a:tab pos="5069840" algn="l"/>
                <a:tab pos="5481320" algn="l"/>
                <a:tab pos="566102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 uniform flow we use Eqs b is valid.  It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clear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Eq.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i="1" spc="-5" dirty="0">
                <a:latin typeface="Times New Roman"/>
                <a:cs typeface="Times New Roman"/>
              </a:rPr>
              <a:t>C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has  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ns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i="1" spc="-5" dirty="0">
                <a:latin typeface="Times New Roman"/>
                <a:cs typeface="Times New Roman"/>
              </a:rPr>
              <a:t>√</a:t>
            </a:r>
            <a:r>
              <a:rPr sz="2800" i="1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len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i="1" spc="-5" dirty="0">
                <a:latin typeface="Times New Roman"/>
                <a:cs typeface="Times New Roman"/>
              </a:rPr>
              <a:t>/</a:t>
            </a:r>
            <a:r>
              <a:rPr sz="2800" spc="-5" dirty="0">
                <a:latin typeface="Times New Roman"/>
                <a:cs typeface="Times New Roman"/>
              </a:rPr>
              <a:t>time,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as  compared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Darcy Weisbach friction  factor,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, which 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dimensionless.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However, like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i="1" spc="-5" dirty="0">
                <a:latin typeface="Times New Roman"/>
                <a:cs typeface="Times New Roman"/>
              </a:rPr>
              <a:t>C </a:t>
            </a:r>
            <a:r>
              <a:rPr sz="2800" dirty="0">
                <a:latin typeface="Times New Roman"/>
                <a:cs typeface="Times New Roman"/>
              </a:rPr>
              <a:t>depends </a:t>
            </a:r>
            <a:r>
              <a:rPr sz="2800" spc="-5" dirty="0">
                <a:latin typeface="Times New Roman"/>
                <a:cs typeface="Times New Roman"/>
              </a:rPr>
              <a:t>upon the  channel roughness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Reynolds  number, 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i="1" spc="-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. In </a:t>
            </a:r>
            <a:r>
              <a:rPr sz="2800" dirty="0">
                <a:latin typeface="Times New Roman"/>
                <a:cs typeface="Times New Roman"/>
              </a:rPr>
              <a:t>addition, </a:t>
            </a: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depend  upon the channel </a:t>
            </a:r>
            <a:r>
              <a:rPr sz="2800" dirty="0">
                <a:latin typeface="Times New Roman"/>
                <a:cs typeface="Times New Roman"/>
              </a:rPr>
              <a:t>cross-sectional </a:t>
            </a:r>
            <a:r>
              <a:rPr sz="2800" spc="-5" dirty="0">
                <a:latin typeface="Times New Roman"/>
                <a:cs typeface="Times New Roman"/>
              </a:rPr>
              <a:t>shape as  well, although this dependence appears  to be small and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neglected.  Because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roughness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vary  over a wide range, </a:t>
            </a:r>
            <a:r>
              <a:rPr sz="2800" dirty="0">
                <a:latin typeface="Times New Roman"/>
                <a:cs typeface="Times New Roman"/>
              </a:rPr>
              <a:t>its </a:t>
            </a:r>
            <a:r>
              <a:rPr sz="2800" spc="-5" dirty="0">
                <a:latin typeface="Times New Roman"/>
                <a:cs typeface="Times New Roman"/>
              </a:rPr>
              <a:t>effect on </a:t>
            </a:r>
            <a:r>
              <a:rPr sz="2800" i="1" spc="-5" dirty="0">
                <a:latin typeface="Times New Roman"/>
                <a:cs typeface="Times New Roman"/>
              </a:rPr>
              <a:t>C </a:t>
            </a:r>
            <a:r>
              <a:rPr sz="2800" spc="-5" dirty="0">
                <a:latin typeface="Times New Roman"/>
                <a:cs typeface="Times New Roman"/>
              </a:rPr>
              <a:t>has </a:t>
            </a:r>
            <a:r>
              <a:rPr sz="2800" dirty="0">
                <a:latin typeface="Times New Roman"/>
                <a:cs typeface="Times New Roman"/>
              </a:rPr>
              <a:t>not  </a:t>
            </a:r>
            <a:r>
              <a:rPr sz="2800" spc="-5" dirty="0">
                <a:latin typeface="Times New Roman"/>
                <a:cs typeface="Times New Roman"/>
              </a:rPr>
              <a:t>been as </a:t>
            </a:r>
            <a:r>
              <a:rPr sz="2800" dirty="0">
                <a:latin typeface="Times New Roman"/>
                <a:cs typeface="Times New Roman"/>
              </a:rPr>
              <a:t>thoroughly </a:t>
            </a:r>
            <a:r>
              <a:rPr sz="2800" spc="-5" dirty="0">
                <a:latin typeface="Times New Roman"/>
                <a:cs typeface="Times New Roman"/>
              </a:rPr>
              <a:t>investigated as</a:t>
            </a:r>
            <a:r>
              <a:rPr sz="2800" spc="5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  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135890" algn="just">
              <a:lnSpc>
                <a:spcPts val="322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now compare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Chezy equation,  Eq. a, for open channels with </a:t>
            </a:r>
            <a:r>
              <a:rPr sz="2800" dirty="0">
                <a:latin typeface="Times New Roman"/>
                <a:cs typeface="Times New Roman"/>
              </a:rPr>
              <a:t>the Darcy-  </a:t>
            </a:r>
            <a:r>
              <a:rPr sz="2800" spc="-5" dirty="0">
                <a:latin typeface="Times New Roman"/>
                <a:cs typeface="Times New Roman"/>
              </a:rPr>
              <a:t>Weisbach friction formula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pipes,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19422" y="1425955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33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12869" y="1425955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4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9304" y="889762"/>
            <a:ext cx="5988050" cy="259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00" algn="ctr">
              <a:lnSpc>
                <a:spcPts val="2740"/>
              </a:lnSpc>
              <a:spcBef>
                <a:spcPts val="95"/>
              </a:spcBef>
              <a:tabLst>
                <a:tab pos="1466850" algn="l"/>
              </a:tabLst>
            </a:pPr>
            <a:r>
              <a:rPr sz="2800" spc="-5" dirty="0">
                <a:latin typeface="Cambria Math"/>
                <a:cs typeface="Cambria Math"/>
              </a:rPr>
              <a:t>𝐿	</a:t>
            </a:r>
            <a:r>
              <a:rPr sz="2800" spc="110" dirty="0">
                <a:latin typeface="Cambria Math"/>
                <a:cs typeface="Cambria Math"/>
              </a:rPr>
              <a:t>𝑣</a:t>
            </a:r>
            <a:r>
              <a:rPr sz="3000" spc="165" baseline="29166" dirty="0">
                <a:latin typeface="Cambria Math"/>
                <a:cs typeface="Cambria Math"/>
              </a:rPr>
              <a:t>2</a:t>
            </a:r>
            <a:endParaRPr sz="3000" baseline="29166">
              <a:latin typeface="Cambria Math"/>
              <a:cs typeface="Cambria Math"/>
            </a:endParaRPr>
          </a:p>
          <a:p>
            <a:pPr algn="ctr">
              <a:lnSpc>
                <a:spcPts val="2740"/>
              </a:lnSpc>
              <a:tabLst>
                <a:tab pos="1472565" algn="l"/>
              </a:tabLst>
            </a:pPr>
            <a:r>
              <a:rPr sz="2800" spc="-40" dirty="0">
                <a:latin typeface="Cambria Math"/>
                <a:cs typeface="Cambria Math"/>
              </a:rPr>
              <a:t>ℎ</a:t>
            </a:r>
            <a:r>
              <a:rPr sz="3000" spc="-60" baseline="-16666" dirty="0">
                <a:latin typeface="Cambria Math"/>
                <a:cs typeface="Cambria Math"/>
              </a:rPr>
              <a:t>𝑓  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-8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𝑓</a:t>
            </a:r>
            <a:r>
              <a:rPr sz="2800" spc="-70" dirty="0">
                <a:latin typeface="Cambria Math"/>
                <a:cs typeface="Cambria Math"/>
              </a:rPr>
              <a:t> </a:t>
            </a:r>
            <a:r>
              <a:rPr sz="4200" spc="-7" baseline="-37698" dirty="0">
                <a:latin typeface="Cambria Math"/>
                <a:cs typeface="Cambria Math"/>
              </a:rPr>
              <a:t>𝐷	2𝑔</a:t>
            </a:r>
            <a:endParaRPr sz="4200" baseline="-37698">
              <a:latin typeface="Cambria Math"/>
              <a:cs typeface="Cambria Math"/>
            </a:endParaRPr>
          </a:p>
          <a:p>
            <a:pPr marL="25400" marR="17780">
              <a:lnSpc>
                <a:spcPct val="95900"/>
              </a:lnSpc>
              <a:spcBef>
                <a:spcPts val="1875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dirty="0">
                <a:latin typeface="Times New Roman"/>
                <a:cs typeface="Times New Roman"/>
              </a:rPr>
              <a:t>h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spc="-10" dirty="0">
                <a:latin typeface="Times New Roman"/>
                <a:cs typeface="Times New Roman"/>
              </a:rPr>
              <a:t>head </a:t>
            </a:r>
            <a:r>
              <a:rPr sz="2800" spc="-5" dirty="0">
                <a:latin typeface="Times New Roman"/>
                <a:cs typeface="Times New Roman"/>
              </a:rPr>
              <a:t>loss in a pipe of  diameter </a:t>
            </a:r>
            <a:r>
              <a:rPr sz="2800" i="1" spc="-5" dirty="0">
                <a:latin typeface="Times New Roman"/>
                <a:cs typeface="Times New Roman"/>
              </a:rPr>
              <a:t>D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length </a:t>
            </a:r>
            <a:r>
              <a:rPr sz="2800" i="1" spc="-5" dirty="0">
                <a:latin typeface="Times New Roman"/>
                <a:cs typeface="Times New Roman"/>
              </a:rPr>
              <a:t>L.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energy grade line, </a:t>
            </a:r>
            <a:r>
              <a:rPr sz="2800" i="1" spc="-5" dirty="0">
                <a:latin typeface="Times New Roman"/>
                <a:cs typeface="Times New Roman"/>
              </a:rPr>
              <a:t>S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dirty="0">
                <a:latin typeface="Times New Roman"/>
                <a:cs typeface="Times New Roman"/>
              </a:rPr>
              <a:t>h</a:t>
            </a:r>
            <a:r>
              <a:rPr sz="2700" i="1" baseline="-4629" dirty="0">
                <a:latin typeface="Times New Roman"/>
                <a:cs typeface="Times New Roman"/>
              </a:rPr>
              <a:t>f</a:t>
            </a:r>
            <a:r>
              <a:rPr sz="2800" i="1" dirty="0">
                <a:latin typeface="Times New Roman"/>
                <a:cs typeface="Times New Roman"/>
              </a:rPr>
              <a:t>/L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Therefore, we 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write this equation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5914" y="4306951"/>
            <a:ext cx="993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𝑉 =</a:t>
            </a:r>
            <a:r>
              <a:rPr sz="2800" spc="-285" dirty="0">
                <a:latin typeface="Cambria Math"/>
                <a:cs typeface="Cambria Math"/>
              </a:rPr>
              <a:t> </a:t>
            </a:r>
            <a:r>
              <a:rPr sz="2800" spc="295" dirty="0">
                <a:latin typeface="Cambria Math"/>
                <a:cs typeface="Cambria Math"/>
              </a:rPr>
              <a:t>√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3654" y="4037203"/>
            <a:ext cx="1047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2𝑔 𝐷</a:t>
            </a:r>
            <a:r>
              <a:rPr sz="2800" spc="5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𝑆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5389" y="4546219"/>
            <a:ext cx="2209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6354" y="4573396"/>
            <a:ext cx="1029335" cy="0"/>
          </a:xfrm>
          <a:custGeom>
            <a:avLst/>
            <a:gdLst/>
            <a:ahLst/>
            <a:cxnLst/>
            <a:rect l="l" t="t" r="r" b="b"/>
            <a:pathLst>
              <a:path w="1029335">
                <a:moveTo>
                  <a:pt x="0" y="0"/>
                </a:moveTo>
                <a:lnTo>
                  <a:pt x="102900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56354" y="3974465"/>
            <a:ext cx="1029335" cy="0"/>
          </a:xfrm>
          <a:custGeom>
            <a:avLst/>
            <a:gdLst/>
            <a:ahLst/>
            <a:cxnLst/>
            <a:rect l="l" t="t" r="r" b="b"/>
            <a:pathLst>
              <a:path w="1029335">
                <a:moveTo>
                  <a:pt x="0" y="0"/>
                </a:moveTo>
                <a:lnTo>
                  <a:pt x="102900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2004" y="5111877"/>
            <a:ext cx="5785485" cy="12700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Noting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hydraulic radius, </a:t>
            </a:r>
            <a:r>
              <a:rPr sz="2800" i="1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for a  pipe is equal to </a:t>
            </a:r>
            <a:r>
              <a:rPr sz="2800" i="1" spc="-5" dirty="0">
                <a:latin typeface="Times New Roman"/>
                <a:cs typeface="Times New Roman"/>
              </a:rPr>
              <a:t>D/</a:t>
            </a:r>
            <a:r>
              <a:rPr sz="2800" spc="-5" dirty="0">
                <a:latin typeface="Times New Roman"/>
                <a:cs typeface="Times New Roman"/>
              </a:rPr>
              <a:t>4, Eq.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30"/>
              </a:lnSpc>
            </a:pPr>
            <a:r>
              <a:rPr sz="2800" spc="-5" dirty="0">
                <a:latin typeface="Times New Roman"/>
                <a:cs typeface="Times New Roman"/>
              </a:rPr>
              <a:t>Becomes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6526" y="6562725"/>
            <a:ext cx="1873885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1910">
              <a:lnSpc>
                <a:spcPts val="274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𝐷</a:t>
            </a:r>
            <a:r>
              <a:rPr sz="2800" spc="1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𝑆</a:t>
            </a:r>
            <a:endParaRPr sz="2800">
              <a:latin typeface="Cambria Math"/>
              <a:cs typeface="Cambria Math"/>
            </a:endParaRPr>
          </a:p>
          <a:p>
            <a:pPr marL="38100">
              <a:lnSpc>
                <a:spcPts val="2740"/>
              </a:lnSpc>
            </a:pPr>
            <a:r>
              <a:rPr sz="2800" spc="-5" dirty="0">
                <a:latin typeface="Cambria Math"/>
                <a:cs typeface="Cambria Math"/>
              </a:rPr>
              <a:t>𝑉 =</a:t>
            </a:r>
            <a:r>
              <a:rPr sz="2800" spc="-220" dirty="0">
                <a:latin typeface="Cambria Math"/>
                <a:cs typeface="Cambria Math"/>
              </a:rPr>
              <a:t> </a:t>
            </a:r>
            <a:r>
              <a:rPr sz="2800" spc="210" dirty="0">
                <a:latin typeface="Cambria Math"/>
                <a:cs typeface="Cambria Math"/>
              </a:rPr>
              <a:t>𝐶</a:t>
            </a:r>
            <a:r>
              <a:rPr sz="4200" spc="315" baseline="5952" dirty="0">
                <a:latin typeface="Cambria Math"/>
                <a:cs typeface="Cambria Math"/>
              </a:rPr>
              <a:t>√</a:t>
            </a:r>
            <a:endParaRPr sz="4200" baseline="5952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4260" y="7072121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4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81221" y="7098918"/>
            <a:ext cx="608330" cy="0"/>
          </a:xfrm>
          <a:custGeom>
            <a:avLst/>
            <a:gdLst/>
            <a:ahLst/>
            <a:cxnLst/>
            <a:rect l="l" t="t" r="r" b="b"/>
            <a:pathLst>
              <a:path w="608329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81221" y="6461886"/>
            <a:ext cx="608330" cy="0"/>
          </a:xfrm>
          <a:custGeom>
            <a:avLst/>
            <a:gdLst/>
            <a:ahLst/>
            <a:cxnLst/>
            <a:rect l="l" t="t" r="r" b="b"/>
            <a:pathLst>
              <a:path w="608329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pc="-5" dirty="0"/>
              <a:t>It </a:t>
            </a:r>
            <a:r>
              <a:rPr dirty="0"/>
              <a:t>follows </a:t>
            </a:r>
            <a:r>
              <a:rPr spc="-5" dirty="0"/>
              <a:t>from </a:t>
            </a:r>
            <a:r>
              <a:rPr dirty="0"/>
              <a:t>the above </a:t>
            </a:r>
            <a:r>
              <a:rPr spc="-5" dirty="0"/>
              <a:t>two</a:t>
            </a:r>
            <a:r>
              <a:rPr spc="-65" dirty="0"/>
              <a:t> </a:t>
            </a:r>
            <a:r>
              <a:rPr spc="-5" dirty="0"/>
              <a:t>equations  that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820925"/>
            <a:ext cx="1356360" cy="56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620"/>
              </a:lnSpc>
              <a:spcBef>
                <a:spcPts val="100"/>
              </a:spcBef>
            </a:pPr>
            <a:r>
              <a:rPr sz="2000" spc="50" dirty="0">
                <a:latin typeface="Cambria Math"/>
                <a:cs typeface="Cambria Math"/>
              </a:rPr>
              <a:t>8</a:t>
            </a:r>
            <a:r>
              <a:rPr sz="2000" spc="160" dirty="0">
                <a:latin typeface="Cambria Math"/>
                <a:cs typeface="Cambria Math"/>
              </a:rPr>
              <a:t>𝑔</a:t>
            </a:r>
            <a:endParaRPr sz="2000">
              <a:latin typeface="Cambria Math"/>
              <a:cs typeface="Cambria Math"/>
            </a:endParaRPr>
          </a:p>
          <a:p>
            <a:pPr marL="12700">
              <a:lnSpc>
                <a:spcPts val="2580"/>
              </a:lnSpc>
            </a:pPr>
            <a:r>
              <a:rPr sz="2800" spc="-5" dirty="0">
                <a:latin typeface="Cambria Math"/>
                <a:cs typeface="Cambria Math"/>
              </a:rPr>
              <a:t>𝐶 =</a:t>
            </a:r>
            <a:r>
              <a:rPr sz="2800" spc="-200" dirty="0">
                <a:latin typeface="Cambria Math"/>
                <a:cs typeface="Cambria Math"/>
              </a:rPr>
              <a:t> </a:t>
            </a:r>
            <a:r>
              <a:rPr sz="4200" spc="382" baseline="-2976" dirty="0">
                <a:latin typeface="Cambria Math"/>
                <a:cs typeface="Cambria Math"/>
              </a:rPr>
              <a:t>√</a:t>
            </a:r>
            <a:endParaRPr sz="4200" baseline="-2976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73250" y="2195576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>
                <a:moveTo>
                  <a:pt x="0" y="0"/>
                </a:moveTo>
                <a:lnTo>
                  <a:pt x="37490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71726" y="1819148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>
                <a:moveTo>
                  <a:pt x="0" y="0"/>
                </a:moveTo>
                <a:lnTo>
                  <a:pt x="37490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2173936"/>
            <a:ext cx="5970270" cy="2069464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078865">
              <a:lnSpc>
                <a:spcPct val="100000"/>
              </a:lnSpc>
              <a:spcBef>
                <a:spcPts val="384"/>
              </a:spcBef>
            </a:pPr>
            <a:r>
              <a:rPr sz="2000" spc="100" dirty="0">
                <a:latin typeface="Cambria Math"/>
                <a:cs typeface="Cambria Math"/>
              </a:rPr>
              <a:t>𝑓</a:t>
            </a:r>
            <a:endParaRPr sz="2000">
              <a:latin typeface="Cambria Math"/>
              <a:cs typeface="Cambria Math"/>
            </a:endParaRPr>
          </a:p>
          <a:p>
            <a:pPr marL="12700" marR="5080" algn="just">
              <a:lnSpc>
                <a:spcPct val="95900"/>
              </a:lnSpc>
              <a:spcBef>
                <a:spcPts val="525"/>
              </a:spcBef>
            </a:pPr>
            <a:r>
              <a:rPr sz="2800" dirty="0">
                <a:latin typeface="Times New Roman"/>
                <a:cs typeface="Times New Roman"/>
              </a:rPr>
              <a:t>Figure 11 </a:t>
            </a:r>
            <a:r>
              <a:rPr sz="2800" spc="-5" dirty="0">
                <a:latin typeface="Times New Roman"/>
                <a:cs typeface="Times New Roman"/>
              </a:rPr>
              <a:t>shows the Moody diagram  plotted with </a:t>
            </a:r>
            <a:r>
              <a:rPr sz="2800" i="1" spc="-5" dirty="0">
                <a:latin typeface="Times New Roman"/>
                <a:cs typeface="Times New Roman"/>
              </a:rPr>
              <a:t>C </a:t>
            </a: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ordinate instead of  </a:t>
            </a:r>
            <a:r>
              <a:rPr sz="2800" i="1" spc="-5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. This diagram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divided into three  </a:t>
            </a:r>
            <a:r>
              <a:rPr sz="2800" dirty="0">
                <a:latin typeface="Times New Roman"/>
                <a:cs typeface="Times New Roman"/>
              </a:rPr>
              <a:t>regions: </a:t>
            </a:r>
            <a:r>
              <a:rPr sz="2800" spc="-5" dirty="0">
                <a:latin typeface="Times New Roman"/>
                <a:cs typeface="Times New Roman"/>
              </a:rPr>
              <a:t>hydraulically </a:t>
            </a:r>
            <a:r>
              <a:rPr sz="2800" dirty="0">
                <a:latin typeface="Times New Roman"/>
                <a:cs typeface="Times New Roman"/>
              </a:rPr>
              <a:t>smooth,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transition,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201795"/>
            <a:ext cx="5971540" cy="20872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and fully rough. A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may be  considered </a:t>
            </a:r>
            <a:r>
              <a:rPr sz="2800" i="1" spc="-5" dirty="0">
                <a:latin typeface="Times New Roman"/>
                <a:cs typeface="Times New Roman"/>
              </a:rPr>
              <a:t>hydraulically smooth </a:t>
            </a:r>
            <a:r>
              <a:rPr sz="2800" spc="-5" dirty="0">
                <a:latin typeface="Times New Roman"/>
                <a:cs typeface="Times New Roman"/>
              </a:rPr>
              <a:t>even  though the channel surface is rough  provided the projections of the surface  roughness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covered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laminar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6245733"/>
            <a:ext cx="1414780" cy="86169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sublayer.  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cre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ses,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3682" y="6245733"/>
            <a:ext cx="4326255" cy="86169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5240" marR="5080" indent="-3175">
              <a:lnSpc>
                <a:spcPts val="3229"/>
              </a:lnSpc>
              <a:spcBef>
                <a:spcPts val="310"/>
              </a:spcBef>
              <a:tabLst>
                <a:tab pos="703580" algn="l"/>
                <a:tab pos="754380" algn="l"/>
                <a:tab pos="1536700" algn="l"/>
                <a:tab pos="2281555" algn="l"/>
                <a:tab pos="2830830" algn="l"/>
                <a:tab pos="3227070" algn="l"/>
                <a:tab pos="3599815" algn="l"/>
              </a:tabLst>
            </a:pPr>
            <a:r>
              <a:rPr sz="2800" spc="-5" dirty="0">
                <a:latin typeface="Times New Roman"/>
                <a:cs typeface="Times New Roman"/>
              </a:rPr>
              <a:t>As		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ds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mber  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ick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ess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la</a:t>
            </a:r>
            <a:r>
              <a:rPr sz="2800" spc="-15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7064502"/>
            <a:ext cx="5970905" cy="20872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decreases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effect of </a:t>
            </a:r>
            <a:r>
              <a:rPr sz="2800" dirty="0">
                <a:latin typeface="Times New Roman"/>
                <a:cs typeface="Times New Roman"/>
              </a:rPr>
              <a:t>roughness  </a:t>
            </a:r>
            <a:r>
              <a:rPr sz="2800" spc="-5" dirty="0">
                <a:latin typeface="Times New Roman"/>
                <a:cs typeface="Times New Roman"/>
              </a:rPr>
              <a:t>projections on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becomes important.  Then,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transition </a:t>
            </a:r>
            <a:r>
              <a:rPr sz="2800" spc="-5" dirty="0">
                <a:latin typeface="Times New Roman"/>
                <a:cs typeface="Times New Roman"/>
              </a:rPr>
              <a:t>region.  However, when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roughness  projections are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covered by</a:t>
            </a:r>
            <a:r>
              <a:rPr sz="2800" spc="4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3974719"/>
            <a:ext cx="1762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 pipe</a:t>
            </a:r>
            <a:r>
              <a:rPr spc="-60" dirty="0"/>
              <a:t> </a:t>
            </a:r>
            <a:r>
              <a:rPr spc="-5" dirty="0"/>
              <a:t>flow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604" y="4383151"/>
            <a:ext cx="457200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40665" marR="5080" indent="-228600">
              <a:lnSpc>
                <a:spcPts val="3220"/>
              </a:lnSpc>
              <a:spcBef>
                <a:spcPts val="320"/>
              </a:spcBef>
              <a:tabLst>
                <a:tab pos="697865" algn="l"/>
              </a:tabLst>
            </a:pPr>
            <a:r>
              <a:rPr sz="2800" dirty="0">
                <a:latin typeface="Times New Roman"/>
                <a:cs typeface="Times New Roman"/>
              </a:rPr>
              <a:t>1-	</a:t>
            </a:r>
            <a:r>
              <a:rPr sz="2800" spc="-5" dirty="0">
                <a:latin typeface="Times New Roman"/>
                <a:cs typeface="Times New Roman"/>
              </a:rPr>
              <a:t>The flow </a:t>
            </a:r>
            <a:r>
              <a:rPr sz="2800" dirty="0">
                <a:latin typeface="Times New Roman"/>
                <a:cs typeface="Times New Roman"/>
              </a:rPr>
              <a:t>is due </a:t>
            </a:r>
            <a:r>
              <a:rPr sz="2800" spc="-5" dirty="0">
                <a:latin typeface="Times New Roman"/>
                <a:cs typeface="Times New Roman"/>
              </a:rPr>
              <a:t>to pressure  difference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5158416"/>
            <a:ext cx="4129404" cy="8318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34"/>
              </a:spcBef>
              <a:tabLst>
                <a:tab pos="735965" algn="l"/>
              </a:tabLst>
            </a:pPr>
            <a:r>
              <a:rPr sz="2800" dirty="0">
                <a:latin typeface="Times New Roman"/>
                <a:cs typeface="Times New Roman"/>
              </a:rPr>
              <a:t>2-	</a:t>
            </a:r>
            <a:r>
              <a:rPr sz="2800" spc="-5" dirty="0">
                <a:latin typeface="Times New Roman"/>
                <a:cs typeface="Times New Roman"/>
              </a:rPr>
              <a:t>There is </a:t>
            </a:r>
            <a:r>
              <a:rPr sz="2800" dirty="0">
                <a:latin typeface="Times New Roman"/>
                <a:cs typeface="Times New Roman"/>
              </a:rPr>
              <a:t>no free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surface</a:t>
            </a:r>
            <a:endParaRPr sz="2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250"/>
              </a:spcBef>
            </a:pPr>
            <a:r>
              <a:rPr sz="2000" spc="-50" dirty="0">
                <a:latin typeface="Cambria Math"/>
                <a:cs typeface="Cambria Math"/>
              </a:rPr>
              <a:t>𝑃</a:t>
            </a:r>
            <a:r>
              <a:rPr sz="2475" spc="-75" baseline="-13468" dirty="0">
                <a:latin typeface="Cambria Math"/>
                <a:cs typeface="Cambria Math"/>
              </a:rPr>
              <a:t>1</a:t>
            </a:r>
            <a:endParaRPr sz="2475" baseline="-13468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304" y="603364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6992" y="6047613"/>
            <a:ext cx="17576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28750" algn="l"/>
              </a:tabLst>
            </a:pPr>
            <a:r>
              <a:rPr sz="2000" spc="260" dirty="0">
                <a:latin typeface="Cambria Math"/>
                <a:cs typeface="Cambria Math"/>
              </a:rPr>
              <a:t>𝛾	</a:t>
            </a:r>
            <a:r>
              <a:rPr sz="2000" spc="50" dirty="0">
                <a:latin typeface="Cambria Math"/>
                <a:cs typeface="Cambria Math"/>
              </a:rPr>
              <a:t>2</a:t>
            </a:r>
            <a:r>
              <a:rPr sz="2000" spc="160" dirty="0">
                <a:latin typeface="Cambria Math"/>
                <a:cs typeface="Cambria Math"/>
              </a:rPr>
              <a:t>𝑔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5674" y="5767197"/>
            <a:ext cx="1881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+ </a:t>
            </a:r>
            <a:r>
              <a:rPr sz="2800" spc="-50" dirty="0">
                <a:latin typeface="Cambria Math"/>
                <a:cs typeface="Cambria Math"/>
              </a:rPr>
              <a:t>𝑍</a:t>
            </a:r>
            <a:r>
              <a:rPr sz="3000" spc="-75" baseline="-16666" dirty="0">
                <a:latin typeface="Cambria Math"/>
                <a:cs typeface="Cambria Math"/>
              </a:rPr>
              <a:t>1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4200" u="heavy" spc="-7" baseline="2281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475" u="heavy" spc="104" baseline="387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2475" spc="247" baseline="3872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38778" y="5658992"/>
            <a:ext cx="3384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latin typeface="Cambria Math"/>
                <a:cs typeface="Cambria Math"/>
              </a:rPr>
              <a:t>𝑃</a:t>
            </a:r>
            <a:r>
              <a:rPr sz="2475" spc="-75" baseline="-13468" dirty="0">
                <a:latin typeface="Cambria Math"/>
                <a:cs typeface="Cambria Math"/>
              </a:rPr>
              <a:t>2</a:t>
            </a:r>
            <a:endParaRPr sz="2475" baseline="-13468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0566" y="6047613"/>
            <a:ext cx="1765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60" dirty="0">
                <a:latin typeface="Cambria Math"/>
                <a:cs typeface="Cambria Math"/>
              </a:rPr>
              <a:t>𝛾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76878" y="603364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80258" y="5556884"/>
            <a:ext cx="2722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391410" algn="l"/>
              </a:tabLst>
            </a:pPr>
            <a:r>
              <a:rPr sz="3000" spc="142" baseline="-22222" dirty="0">
                <a:latin typeface="Cambria Math"/>
                <a:cs typeface="Cambria Math"/>
              </a:rPr>
              <a:t>𝑣</a:t>
            </a:r>
            <a:r>
              <a:rPr sz="1650" spc="95" dirty="0">
                <a:latin typeface="Cambria Math"/>
                <a:cs typeface="Cambria Math"/>
              </a:rPr>
              <a:t>2	</a:t>
            </a:r>
            <a:r>
              <a:rPr sz="3000" spc="142" baseline="-22222" dirty="0">
                <a:latin typeface="Cambria Math"/>
                <a:cs typeface="Cambria Math"/>
              </a:rPr>
              <a:t>𝑣</a:t>
            </a:r>
            <a:r>
              <a:rPr sz="1650" spc="95" dirty="0">
                <a:latin typeface="Cambria Math"/>
                <a:cs typeface="Cambria Math"/>
              </a:rPr>
              <a:t>2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45760" y="6047613"/>
            <a:ext cx="3416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0" dirty="0">
                <a:latin typeface="Cambria Math"/>
                <a:cs typeface="Cambria Math"/>
              </a:rPr>
              <a:t>2</a:t>
            </a:r>
            <a:r>
              <a:rPr sz="2000" spc="160" dirty="0">
                <a:latin typeface="Cambria Math"/>
                <a:cs typeface="Cambria Math"/>
              </a:rPr>
              <a:t>𝑔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9298" y="5767197"/>
            <a:ext cx="2286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+ </a:t>
            </a:r>
            <a:r>
              <a:rPr sz="2800" spc="-20" dirty="0">
                <a:latin typeface="Cambria Math"/>
                <a:cs typeface="Cambria Math"/>
              </a:rPr>
              <a:t>𝑍</a:t>
            </a:r>
            <a:r>
              <a:rPr sz="3000" spc="-30" baseline="-16666" dirty="0">
                <a:latin typeface="Cambria Math"/>
                <a:cs typeface="Cambria Math"/>
              </a:rPr>
              <a:t>2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4200" u="heavy" spc="-7" baseline="2281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475" u="heavy" spc="104" baseline="3872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2475" spc="104" baseline="3872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-105" dirty="0">
                <a:latin typeface="Cambria Math"/>
                <a:cs typeface="Cambria Math"/>
              </a:rPr>
              <a:t> </a:t>
            </a:r>
            <a:r>
              <a:rPr sz="2800" spc="15" dirty="0">
                <a:latin typeface="Cambria Math"/>
                <a:cs typeface="Cambria Math"/>
              </a:rPr>
              <a:t>ℎ</a:t>
            </a:r>
            <a:r>
              <a:rPr sz="3000" spc="22" baseline="-16666" dirty="0">
                <a:latin typeface="Cambria Math"/>
                <a:cs typeface="Cambria Math"/>
              </a:rPr>
              <a:t>𝐿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6328029"/>
            <a:ext cx="5571490" cy="2089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(Bernollies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eq.)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Open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3229"/>
              </a:lnSpc>
              <a:spcBef>
                <a:spcPts val="145"/>
              </a:spcBef>
              <a:tabLst>
                <a:tab pos="697865" algn="l"/>
              </a:tabLst>
            </a:pPr>
            <a:r>
              <a:rPr sz="2800" dirty="0">
                <a:latin typeface="Times New Roman"/>
                <a:cs typeface="Times New Roman"/>
              </a:rPr>
              <a:t>1-	</a:t>
            </a:r>
            <a:r>
              <a:rPr sz="2800" spc="-5" dirty="0">
                <a:latin typeface="Times New Roman"/>
                <a:cs typeface="Times New Roman"/>
              </a:rPr>
              <a:t>The flow </a:t>
            </a:r>
            <a:r>
              <a:rPr sz="2800" dirty="0">
                <a:latin typeface="Times New Roman"/>
                <a:cs typeface="Times New Roman"/>
              </a:rPr>
              <a:t>is due </a:t>
            </a:r>
            <a:r>
              <a:rPr sz="2800" spc="-5" dirty="0">
                <a:latin typeface="Times New Roman"/>
                <a:cs typeface="Times New Roman"/>
              </a:rPr>
              <a:t>to the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bed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3449" y="914400"/>
            <a:ext cx="5929326" cy="266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969635" cy="20872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pc="-5" dirty="0"/>
              <a:t>viscous </a:t>
            </a:r>
            <a:r>
              <a:rPr dirty="0"/>
              <a:t>sub-layer </a:t>
            </a:r>
            <a:r>
              <a:rPr spc="-5" dirty="0"/>
              <a:t>and dominate </a:t>
            </a:r>
            <a:r>
              <a:rPr dirty="0"/>
              <a:t>the flow  </a:t>
            </a:r>
            <a:r>
              <a:rPr spc="-5" dirty="0"/>
              <a:t>because </a:t>
            </a:r>
            <a:r>
              <a:rPr dirty="0"/>
              <a:t>losses are </a:t>
            </a:r>
            <a:r>
              <a:rPr spc="-5" dirty="0"/>
              <a:t>due to form drag, </a:t>
            </a:r>
            <a:r>
              <a:rPr dirty="0"/>
              <a:t>flow  </a:t>
            </a:r>
            <a:r>
              <a:rPr spc="-10" dirty="0"/>
              <a:t>may </a:t>
            </a:r>
            <a:r>
              <a:rPr spc="-5" dirty="0"/>
              <a:t>be classified as </a:t>
            </a:r>
            <a:r>
              <a:rPr i="1" spc="-5" dirty="0">
                <a:latin typeface="Times New Roman"/>
                <a:cs typeface="Times New Roman"/>
              </a:rPr>
              <a:t>fully rough. </a:t>
            </a:r>
            <a:r>
              <a:rPr spc="-5" dirty="0"/>
              <a:t>These  </a:t>
            </a:r>
            <a:r>
              <a:rPr dirty="0"/>
              <a:t>flow </a:t>
            </a:r>
            <a:r>
              <a:rPr spc="-5" dirty="0"/>
              <a:t>types </a:t>
            </a:r>
            <a:r>
              <a:rPr spc="-10" dirty="0"/>
              <a:t>may </a:t>
            </a:r>
            <a:r>
              <a:rPr spc="-5" dirty="0"/>
              <a:t>be classified based on </a:t>
            </a:r>
            <a:r>
              <a:rPr dirty="0"/>
              <a:t>the  </a:t>
            </a:r>
            <a:r>
              <a:rPr spc="-5" dirty="0"/>
              <a:t>value of a dimensionless number, </a:t>
            </a:r>
            <a:r>
              <a:rPr i="1" spc="-5" dirty="0">
                <a:latin typeface="Times New Roman"/>
                <a:cs typeface="Times New Roman"/>
              </a:rPr>
              <a:t>Rs</a:t>
            </a:r>
            <a:r>
              <a:rPr i="1" spc="35" dirty="0">
                <a:latin typeface="Times New Roman"/>
                <a:cs typeface="Times New Roman"/>
              </a:rPr>
              <a:t> </a:t>
            </a:r>
            <a:r>
              <a:rPr spc="-5" dirty="0"/>
              <a:t>=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910050"/>
            <a:ext cx="5970270" cy="25273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just">
              <a:lnSpc>
                <a:spcPct val="95100"/>
              </a:lnSpc>
              <a:spcBef>
                <a:spcPts val="270"/>
              </a:spcBef>
            </a:pPr>
            <a:r>
              <a:rPr sz="2800" i="1" spc="-5" dirty="0">
                <a:latin typeface="Times New Roman"/>
                <a:cs typeface="Times New Roman"/>
              </a:rPr>
              <a:t>kV </a:t>
            </a:r>
            <a:r>
              <a:rPr sz="2950" i="1" spc="-20" dirty="0">
                <a:latin typeface="Cambria Math"/>
                <a:cs typeface="Cambria Math"/>
              </a:rPr>
              <a:t>∗</a:t>
            </a:r>
            <a:r>
              <a:rPr sz="2800" i="1" spc="-20" dirty="0">
                <a:latin typeface="Times New Roman"/>
                <a:cs typeface="Times New Roman"/>
              </a:rPr>
              <a:t>/ν. </a:t>
            </a:r>
            <a:r>
              <a:rPr sz="2800" spc="5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this expression, </a:t>
            </a:r>
            <a:r>
              <a:rPr sz="2800" i="1" spc="-5" dirty="0">
                <a:latin typeface="Times New Roman"/>
                <a:cs typeface="Times New Roman"/>
              </a:rPr>
              <a:t>ν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kinematic viscosity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liquid; </a:t>
            </a:r>
            <a:r>
              <a:rPr sz="2800" i="1" spc="-5" dirty="0">
                <a:latin typeface="Times New Roman"/>
                <a:cs typeface="Times New Roman"/>
              </a:rPr>
              <a:t>k </a:t>
            </a:r>
            <a:r>
              <a:rPr sz="2800" spc="-5" dirty="0">
                <a:latin typeface="Times New Roman"/>
                <a:cs typeface="Times New Roman"/>
              </a:rPr>
              <a:t>is a  characteristic length parameter </a:t>
            </a:r>
            <a:r>
              <a:rPr sz="2800" dirty="0">
                <a:latin typeface="Times New Roman"/>
                <a:cs typeface="Times New Roman"/>
              </a:rPr>
              <a:t>for the  </a:t>
            </a:r>
            <a:r>
              <a:rPr sz="2800" spc="-5" dirty="0">
                <a:latin typeface="Times New Roman"/>
                <a:cs typeface="Times New Roman"/>
              </a:rPr>
              <a:t>size of </a:t>
            </a:r>
            <a:r>
              <a:rPr sz="2800" dirty="0">
                <a:latin typeface="Times New Roman"/>
                <a:cs typeface="Times New Roman"/>
              </a:rPr>
              <a:t>the channel-surface </a:t>
            </a:r>
            <a:r>
              <a:rPr sz="2800" spc="-5" dirty="0">
                <a:latin typeface="Times New Roman"/>
                <a:cs typeface="Times New Roman"/>
              </a:rPr>
              <a:t>roughness;  and,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950" i="1" spc="-75" dirty="0">
                <a:latin typeface="Cambria Math"/>
                <a:cs typeface="Cambria Math"/>
              </a:rPr>
              <a:t>∗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210"/>
              </a:lnSpc>
            </a:pPr>
            <a:r>
              <a:rPr sz="2800" i="1" spc="-5" dirty="0">
                <a:latin typeface="Times New Roman"/>
                <a:cs typeface="Times New Roman"/>
              </a:rPr>
              <a:t>shear velocity, </a:t>
            </a:r>
            <a:r>
              <a:rPr sz="2800" spc="-5" dirty="0">
                <a:latin typeface="Times New Roman"/>
                <a:cs typeface="Times New Roman"/>
              </a:rPr>
              <a:t>which is defined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320" y="5576696"/>
            <a:ext cx="148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∗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607177"/>
            <a:ext cx="769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0855" algn="l"/>
              </a:tabLst>
            </a:pPr>
            <a:r>
              <a:rPr sz="2800" spc="-5" dirty="0">
                <a:latin typeface="Cambria Math"/>
                <a:cs typeface="Cambria Math"/>
              </a:rPr>
              <a:t>𝑉	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4726" y="5646801"/>
            <a:ext cx="292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54" dirty="0">
                <a:latin typeface="Cambria Math"/>
                <a:cs typeface="Cambria Math"/>
              </a:rPr>
              <a:t>√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1426" y="5498972"/>
            <a:ext cx="154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15" dirty="0">
                <a:latin typeface="Cambria Math"/>
                <a:cs typeface="Cambria Math"/>
              </a:rPr>
              <a:t>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0966" y="5594984"/>
            <a:ext cx="1581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5" dirty="0">
                <a:latin typeface="Cambria Math"/>
                <a:cs typeface="Cambria Math"/>
              </a:rPr>
              <a:t>𝑜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3242" y="5887592"/>
            <a:ext cx="1892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80" dirty="0">
                <a:latin typeface="Cambria Math"/>
                <a:cs typeface="Cambria Math"/>
              </a:rPr>
              <a:t>𝜌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24126" y="587362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4126" y="5517007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46375" y="5646801"/>
            <a:ext cx="289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35" dirty="0">
                <a:latin typeface="Cambria Math"/>
                <a:cs typeface="Cambria Math"/>
              </a:rPr>
              <a:t>√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81757" y="5607177"/>
            <a:ext cx="1459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0715" algn="l"/>
              </a:tabLst>
            </a:pPr>
            <a:r>
              <a:rPr sz="2800" spc="-5" dirty="0">
                <a:latin typeface="Cambria Math"/>
                <a:cs typeface="Cambria Math"/>
              </a:rPr>
              <a:t>=	𝑔 𝑅</a:t>
            </a:r>
            <a:r>
              <a:rPr sz="2800" spc="4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𝑆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78122" y="5780913"/>
            <a:ext cx="1784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85" dirty="0">
                <a:latin typeface="Cambria Math"/>
                <a:cs typeface="Cambria Math"/>
              </a:rPr>
              <a:t>𝑓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22726" y="5684646"/>
            <a:ext cx="943610" cy="0"/>
          </a:xfrm>
          <a:custGeom>
            <a:avLst/>
            <a:gdLst/>
            <a:ahLst/>
            <a:cxnLst/>
            <a:rect l="l" t="t" r="r" b="b"/>
            <a:pathLst>
              <a:path w="943610">
                <a:moveTo>
                  <a:pt x="0" y="0"/>
                </a:moveTo>
                <a:lnTo>
                  <a:pt x="943355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340477"/>
            <a:ext cx="5913120" cy="3314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Fig. 11 Modified Moody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diagram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sz="2800" spc="-5" dirty="0">
                <a:latin typeface="Times New Roman"/>
                <a:cs typeface="Times New Roman"/>
              </a:rPr>
              <a:t>The flow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considered </a:t>
            </a:r>
            <a:r>
              <a:rPr sz="2800" i="1" spc="-5" dirty="0">
                <a:latin typeface="Times New Roman"/>
                <a:cs typeface="Times New Roman"/>
              </a:rPr>
              <a:t>smooth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i="1" spc="-5" dirty="0">
                <a:latin typeface="Times New Roman"/>
                <a:cs typeface="Times New Roman"/>
              </a:rPr>
              <a:t>Rs &lt; </a:t>
            </a:r>
            <a:r>
              <a:rPr sz="2800" spc="-5" dirty="0">
                <a:latin typeface="Times New Roman"/>
                <a:cs typeface="Times New Roman"/>
              </a:rPr>
              <a:t>4;  </a:t>
            </a:r>
            <a:r>
              <a:rPr sz="2800" i="1" spc="-5" dirty="0">
                <a:latin typeface="Times New Roman"/>
                <a:cs typeface="Times New Roman"/>
              </a:rPr>
              <a:t>transition </a:t>
            </a:r>
            <a:r>
              <a:rPr sz="2800" spc="-5" dirty="0">
                <a:latin typeface="Times New Roman"/>
                <a:cs typeface="Times New Roman"/>
              </a:rPr>
              <a:t>if 4 </a:t>
            </a:r>
            <a:r>
              <a:rPr sz="2800" i="1" spc="-5" dirty="0">
                <a:latin typeface="Times New Roman"/>
                <a:cs typeface="Times New Roman"/>
              </a:rPr>
              <a:t>&lt; Rs &lt; </a:t>
            </a:r>
            <a:r>
              <a:rPr sz="2800" spc="-5" dirty="0">
                <a:latin typeface="Times New Roman"/>
                <a:cs typeface="Times New Roman"/>
              </a:rPr>
              <a:t>100;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fully  </a:t>
            </a:r>
            <a:r>
              <a:rPr sz="2800" i="1" dirty="0">
                <a:latin typeface="Times New Roman"/>
                <a:cs typeface="Times New Roman"/>
              </a:rPr>
              <a:t>rough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i="1" spc="-5" dirty="0">
                <a:latin typeface="Times New Roman"/>
                <a:cs typeface="Times New Roman"/>
              </a:rPr>
              <a:t>Rs &gt; </a:t>
            </a:r>
            <a:r>
              <a:rPr sz="2800" dirty="0">
                <a:latin typeface="Times New Roman"/>
                <a:cs typeface="Times New Roman"/>
              </a:rPr>
              <a:t>100</a:t>
            </a:r>
            <a:r>
              <a:rPr sz="2800" i="1" dirty="0">
                <a:latin typeface="Times New Roman"/>
                <a:cs typeface="Times New Roman"/>
              </a:rPr>
              <a:t>.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expressions for </a:t>
            </a:r>
            <a:r>
              <a:rPr sz="2800" i="1" spc="-5" dirty="0">
                <a:latin typeface="Times New Roman"/>
                <a:cs typeface="Times New Roman"/>
              </a:rPr>
              <a:t>C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smooth and </a:t>
            </a:r>
            <a:r>
              <a:rPr sz="2800" dirty="0">
                <a:latin typeface="Times New Roman"/>
                <a:cs typeface="Times New Roman"/>
              </a:rPr>
              <a:t>rough flows </a:t>
            </a:r>
            <a:r>
              <a:rPr sz="2800" spc="-5" dirty="0">
                <a:latin typeface="Times New Roman"/>
                <a:cs typeface="Times New Roman"/>
              </a:rPr>
              <a:t>derived </a:t>
            </a:r>
            <a:r>
              <a:rPr sz="2800" dirty="0">
                <a:latin typeface="Times New Roman"/>
                <a:cs typeface="Times New Roman"/>
              </a:rPr>
              <a:t>from  the </a:t>
            </a:r>
            <a:r>
              <a:rPr sz="2800" spc="-5" dirty="0">
                <a:latin typeface="Times New Roman"/>
                <a:cs typeface="Times New Roman"/>
              </a:rPr>
              <a:t>experimental data on flow through  pipes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49" y="914400"/>
            <a:ext cx="5928113" cy="4460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3263" y="1558798"/>
            <a:ext cx="1638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90" dirty="0">
                <a:latin typeface="Cambria Math"/>
                <a:cs typeface="Cambria Math"/>
              </a:rPr>
              <a:t>𝑒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6604" y="812952"/>
            <a:ext cx="2597150" cy="10102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b="1" spc="-5" dirty="0">
                <a:latin typeface="Times New Roman"/>
                <a:cs typeface="Times New Roman"/>
              </a:rPr>
              <a:t>Smooth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flows</a:t>
            </a:r>
          </a:p>
          <a:p>
            <a:pPr marL="474980">
              <a:lnSpc>
                <a:spcPct val="100000"/>
              </a:lnSpc>
              <a:spcBef>
                <a:spcPts val="515"/>
              </a:spcBef>
            </a:pPr>
            <a:r>
              <a:rPr spc="-5" dirty="0">
                <a:latin typeface="Cambria Math"/>
                <a:cs typeface="Cambria Math"/>
              </a:rPr>
              <a:t>𝐶 = 28.6</a:t>
            </a:r>
            <a:r>
              <a:rPr spc="-204" dirty="0">
                <a:latin typeface="Cambria Math"/>
                <a:cs typeface="Cambria Math"/>
              </a:rPr>
              <a:t> </a:t>
            </a:r>
            <a:r>
              <a:rPr spc="25" dirty="0">
                <a:latin typeface="Cambria Math"/>
                <a:cs typeface="Cambria Math"/>
              </a:rPr>
              <a:t>𝑅</a:t>
            </a:r>
            <a:r>
              <a:rPr sz="3000" spc="37" baseline="40277" dirty="0">
                <a:latin typeface="Cambria Math"/>
                <a:cs typeface="Cambria Math"/>
              </a:rPr>
              <a:t>1/8</a:t>
            </a:r>
            <a:endParaRPr sz="3000" baseline="40277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7701" y="1545082"/>
            <a:ext cx="1638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90" dirty="0">
                <a:latin typeface="Cambria Math"/>
                <a:cs typeface="Cambria Math"/>
              </a:rPr>
              <a:t>𝑒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5080" y="1371346"/>
            <a:ext cx="1859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913765" algn="l"/>
              </a:tabLst>
            </a:pPr>
            <a:r>
              <a:rPr sz="2800" spc="-5" dirty="0">
                <a:latin typeface="Cambria Math"/>
                <a:cs typeface="Cambria Math"/>
              </a:rPr>
              <a:t>𝑖𝑓</a:t>
            </a:r>
            <a:r>
              <a:rPr sz="2800" spc="8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𝑅	&lt;</a:t>
            </a:r>
            <a:r>
              <a:rPr sz="2800" spc="105" dirty="0">
                <a:latin typeface="Cambria Math"/>
                <a:cs typeface="Cambria Math"/>
              </a:rPr>
              <a:t> </a:t>
            </a:r>
            <a:r>
              <a:rPr sz="2800" spc="10" dirty="0">
                <a:latin typeface="Cambria Math"/>
                <a:cs typeface="Cambria Math"/>
              </a:rPr>
              <a:t>10</a:t>
            </a:r>
            <a:r>
              <a:rPr sz="3000" spc="15" baseline="29166" dirty="0">
                <a:latin typeface="Cambria Math"/>
                <a:cs typeface="Cambria Math"/>
              </a:rPr>
              <a:t>5</a:t>
            </a:r>
            <a:endParaRPr sz="3000" baseline="29166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6604" y="1673098"/>
            <a:ext cx="1409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-32738" dirty="0">
                <a:latin typeface="Cambria Math"/>
                <a:cs typeface="Cambria Math"/>
              </a:rPr>
              <a:t>𝑓 =</a:t>
            </a:r>
            <a:r>
              <a:rPr sz="4200" spc="-172" baseline="-32738" dirty="0">
                <a:latin typeface="Cambria Math"/>
                <a:cs typeface="Cambria Math"/>
              </a:rPr>
              <a:t> </a:t>
            </a:r>
            <a:r>
              <a:rPr sz="2000" spc="40" dirty="0">
                <a:latin typeface="Cambria Math"/>
                <a:cs typeface="Cambria Math"/>
              </a:rPr>
              <a:t>0.316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5589" y="2086101"/>
            <a:ext cx="7518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112" baseline="-16666" dirty="0">
                <a:latin typeface="Cambria Math"/>
                <a:cs typeface="Cambria Math"/>
              </a:rPr>
              <a:t>𝑅𝑒</a:t>
            </a:r>
            <a:r>
              <a:rPr sz="1650" spc="75" dirty="0">
                <a:latin typeface="Cambria Math"/>
                <a:cs typeface="Cambria Math"/>
              </a:rPr>
              <a:t>1/6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83689" y="2148332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75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31007" y="1881886"/>
            <a:ext cx="2110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Blasis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formula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2395474"/>
            <a:ext cx="636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52142" y="320332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>
                <a:moveTo>
                  <a:pt x="0" y="0"/>
                </a:moveTo>
                <a:lnTo>
                  <a:pt x="42092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49090" y="2871342"/>
            <a:ext cx="11353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85" dirty="0">
                <a:latin typeface="Cambria Math"/>
                <a:cs typeface="Cambria Math"/>
              </a:rPr>
              <a:t>𝑅</a:t>
            </a:r>
            <a:r>
              <a:rPr sz="3000" spc="127" baseline="-16666" dirty="0">
                <a:latin typeface="Cambria Math"/>
                <a:cs typeface="Cambria Math"/>
              </a:rPr>
              <a:t>𝑒</a:t>
            </a:r>
            <a:r>
              <a:rPr sz="4200" spc="127" baseline="-2976" dirty="0">
                <a:latin typeface="Cambria Math"/>
                <a:cs typeface="Cambria Math"/>
              </a:rPr>
              <a:t>√</a:t>
            </a:r>
            <a:r>
              <a:rPr sz="2800" spc="85" dirty="0">
                <a:latin typeface="Cambria Math"/>
                <a:cs typeface="Cambria Math"/>
              </a:rPr>
              <a:t>8𝑔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32096" y="2927095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4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87190" y="3413633"/>
            <a:ext cx="1066165" cy="0"/>
          </a:xfrm>
          <a:custGeom>
            <a:avLst/>
            <a:gdLst/>
            <a:ahLst/>
            <a:cxnLst/>
            <a:rect l="l" t="t" r="r" b="b"/>
            <a:pathLst>
              <a:path w="1066164">
                <a:moveTo>
                  <a:pt x="0" y="0"/>
                </a:moveTo>
                <a:lnTo>
                  <a:pt x="106558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957061" y="3147187"/>
            <a:ext cx="831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𝑖𝑓</a:t>
            </a:r>
            <a:r>
              <a:rPr sz="2800" spc="25" dirty="0">
                <a:latin typeface="Cambria Math"/>
                <a:cs typeface="Cambria Math"/>
              </a:rPr>
              <a:t> </a:t>
            </a:r>
            <a:r>
              <a:rPr sz="2800" spc="15" dirty="0">
                <a:latin typeface="Cambria Math"/>
                <a:cs typeface="Cambria Math"/>
              </a:rPr>
              <a:t>𝑅</a:t>
            </a:r>
            <a:r>
              <a:rPr sz="3000" spc="22" baseline="-16666" dirty="0">
                <a:latin typeface="Cambria Math"/>
                <a:cs typeface="Cambria Math"/>
              </a:rPr>
              <a:t>𝑒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1948" y="2983509"/>
            <a:ext cx="3976370" cy="1205230"/>
          </a:xfrm>
          <a:prstGeom prst="rect">
            <a:avLst/>
          </a:prstGeom>
        </p:spPr>
        <p:txBody>
          <a:bodyPr vert="horz" wrap="square" lIns="0" tIns="1758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85"/>
              </a:spcBef>
              <a:tabLst>
                <a:tab pos="1767839" algn="l"/>
              </a:tabLst>
            </a:pPr>
            <a:r>
              <a:rPr sz="2800" spc="-5" dirty="0">
                <a:latin typeface="Cambria Math"/>
                <a:cs typeface="Cambria Math"/>
              </a:rPr>
              <a:t>𝐶</a:t>
            </a:r>
            <a:r>
              <a:rPr sz="2800" spc="29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50" dirty="0">
                <a:latin typeface="Cambria Math"/>
                <a:cs typeface="Cambria Math"/>
              </a:rPr>
              <a:t>4</a:t>
            </a:r>
            <a:r>
              <a:rPr sz="4200" spc="75" baseline="-2976" dirty="0">
                <a:latin typeface="Cambria Math"/>
                <a:cs typeface="Cambria Math"/>
              </a:rPr>
              <a:t>√</a:t>
            </a:r>
            <a:r>
              <a:rPr sz="2800" spc="50" dirty="0">
                <a:latin typeface="Cambria Math"/>
                <a:cs typeface="Cambria Math"/>
              </a:rPr>
              <a:t>2𝑔	</a:t>
            </a:r>
            <a:r>
              <a:rPr sz="2800" spc="5" dirty="0">
                <a:latin typeface="Cambria Math"/>
                <a:cs typeface="Cambria Math"/>
              </a:rPr>
              <a:t>𝑙𝑜𝑔</a:t>
            </a:r>
            <a:r>
              <a:rPr sz="3000" spc="7" baseline="-16666" dirty="0">
                <a:latin typeface="Cambria Math"/>
                <a:cs typeface="Cambria Math"/>
              </a:rPr>
              <a:t>10</a:t>
            </a:r>
            <a:r>
              <a:rPr sz="2800" spc="5" dirty="0">
                <a:latin typeface="Cambria Math"/>
                <a:cs typeface="Cambria Math"/>
              </a:rPr>
              <a:t>( </a:t>
            </a:r>
            <a:r>
              <a:rPr sz="4200" spc="-7" baseline="-37698" dirty="0">
                <a:latin typeface="Cambria Math"/>
                <a:cs typeface="Cambria Math"/>
              </a:rPr>
              <a:t>2.51 𝐶</a:t>
            </a:r>
            <a:r>
              <a:rPr sz="4200" spc="-615" baseline="-37698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  <a:p>
            <a:pPr marL="951865">
              <a:lnSpc>
                <a:spcPct val="100000"/>
              </a:lnSpc>
              <a:spcBef>
                <a:spcPts val="1280"/>
              </a:spcBef>
            </a:pPr>
            <a:r>
              <a:rPr sz="2800" spc="-5" dirty="0">
                <a:latin typeface="Cambria Math"/>
                <a:cs typeface="Cambria Math"/>
              </a:rPr>
              <a:t>&gt;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2800" spc="10" dirty="0">
                <a:latin typeface="Cambria Math"/>
                <a:cs typeface="Cambria Math"/>
              </a:rPr>
              <a:t>10</a:t>
            </a:r>
            <a:r>
              <a:rPr sz="3000" spc="15" baseline="29166" dirty="0">
                <a:latin typeface="Cambria Math"/>
                <a:cs typeface="Cambria Math"/>
              </a:rPr>
              <a:t>5</a:t>
            </a:r>
            <a:endParaRPr sz="3000" baseline="29166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2588" y="4127119"/>
            <a:ext cx="172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0" dirty="0">
                <a:latin typeface="Cambria Math"/>
                <a:cs typeface="Cambria Math"/>
              </a:rPr>
              <a:t>1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4530978"/>
            <a:ext cx="3676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65" dirty="0">
                <a:latin typeface="Cambria Math"/>
                <a:cs typeface="Cambria Math"/>
              </a:rPr>
              <a:t>√</a:t>
            </a:r>
            <a:r>
              <a:rPr sz="3000" spc="277" baseline="1388" dirty="0">
                <a:latin typeface="Cambria Math"/>
                <a:cs typeface="Cambria Math"/>
              </a:rPr>
              <a:t>𝑓</a:t>
            </a:r>
            <a:endParaRPr sz="3000" baseline="1388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03680" y="456120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704" y="4501769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6695" y="428536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48486" y="4247515"/>
            <a:ext cx="2527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200" spc="-7" baseline="1984" dirty="0">
                <a:latin typeface="Cambria Math"/>
                <a:cs typeface="Cambria Math"/>
              </a:rPr>
              <a:t>= 2 </a:t>
            </a:r>
            <a:r>
              <a:rPr sz="4200" spc="-15" baseline="1984" dirty="0">
                <a:latin typeface="Cambria Math"/>
                <a:cs typeface="Cambria Math"/>
              </a:rPr>
              <a:t>log </a:t>
            </a:r>
            <a:r>
              <a:rPr sz="2800" spc="114" dirty="0">
                <a:latin typeface="Cambria Math"/>
                <a:cs typeface="Cambria Math"/>
              </a:rPr>
              <a:t>√</a:t>
            </a:r>
            <a:r>
              <a:rPr sz="4200" spc="172" baseline="1984" dirty="0">
                <a:latin typeface="Cambria Math"/>
                <a:cs typeface="Cambria Math"/>
              </a:rPr>
              <a:t>𝑓 </a:t>
            </a:r>
            <a:r>
              <a:rPr sz="4200" spc="-7" baseline="1984" dirty="0">
                <a:latin typeface="Cambria Math"/>
                <a:cs typeface="Cambria Math"/>
              </a:rPr>
              <a:t>−</a:t>
            </a:r>
            <a:r>
              <a:rPr sz="4200" spc="-300" baseline="1984" dirty="0">
                <a:latin typeface="Cambria Math"/>
                <a:cs typeface="Cambria Math"/>
              </a:rPr>
              <a:t> </a:t>
            </a:r>
            <a:r>
              <a:rPr sz="4200" spc="-7" baseline="1984" dirty="0">
                <a:latin typeface="Cambria Math"/>
                <a:cs typeface="Cambria Math"/>
              </a:rPr>
              <a:t>0.8</a:t>
            </a:r>
            <a:endParaRPr sz="4200" baseline="1984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05196" y="4235323"/>
            <a:ext cx="11690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arm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004" y="4832730"/>
            <a:ext cx="2524125" cy="1270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Prandtle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equation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Times New Roman"/>
                <a:cs typeface="Times New Roman"/>
              </a:rPr>
              <a:t>Rough flows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803270" y="6353683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68039" y="6471284"/>
            <a:ext cx="318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40" dirty="0">
                <a:latin typeface="Cambria Math"/>
                <a:cs typeface="Cambria Math"/>
              </a:rPr>
              <a:t>10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2869" y="6297548"/>
            <a:ext cx="2965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07870" algn="l"/>
                <a:tab pos="2816860" algn="l"/>
              </a:tabLst>
            </a:pPr>
            <a:r>
              <a:rPr sz="2800" spc="-5" dirty="0">
                <a:latin typeface="Cambria Math"/>
                <a:cs typeface="Cambria Math"/>
              </a:rPr>
              <a:t>𝐶</a:t>
            </a:r>
            <a:r>
              <a:rPr sz="2800" spc="28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−</a:t>
            </a:r>
            <a:r>
              <a:rPr sz="2800" spc="5" dirty="0">
                <a:latin typeface="Cambria Math"/>
                <a:cs typeface="Cambria Math"/>
              </a:rPr>
              <a:t>2</a:t>
            </a:r>
            <a:r>
              <a:rPr sz="4200" spc="345" baseline="-2976" dirty="0">
                <a:latin typeface="Cambria Math"/>
                <a:cs typeface="Cambria Math"/>
              </a:rPr>
              <a:t>√</a:t>
            </a:r>
            <a:r>
              <a:rPr sz="2800" spc="-10" dirty="0">
                <a:latin typeface="Cambria Math"/>
                <a:cs typeface="Cambria Math"/>
              </a:rPr>
              <a:t>8</a:t>
            </a:r>
            <a:r>
              <a:rPr sz="2800" spc="-5" dirty="0">
                <a:latin typeface="Cambria Math"/>
                <a:cs typeface="Cambria Math"/>
              </a:rPr>
              <a:t>𝑔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𝑙𝑜𝑔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(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57572" y="6027801"/>
            <a:ext cx="370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800" spc="20" dirty="0">
                <a:latin typeface="Cambria Math"/>
                <a:cs typeface="Cambria Math"/>
              </a:rPr>
              <a:t>𝑘</a:t>
            </a:r>
            <a:r>
              <a:rPr sz="3000" spc="30" baseline="-16666" dirty="0">
                <a:latin typeface="Cambria Math"/>
                <a:cs typeface="Cambria Math"/>
              </a:rPr>
              <a:t>𝑠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23969" y="6536817"/>
            <a:ext cx="645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12</a:t>
            </a:r>
            <a:r>
              <a:rPr sz="2800" spc="-5" dirty="0">
                <a:latin typeface="Cambria Math"/>
                <a:cs typeface="Cambria Math"/>
              </a:rPr>
              <a:t>𝑅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36669" y="6563994"/>
            <a:ext cx="631190" cy="0"/>
          </a:xfrm>
          <a:custGeom>
            <a:avLst/>
            <a:gdLst/>
            <a:ahLst/>
            <a:cxnLst/>
            <a:rect l="l" t="t" r="r" b="b"/>
            <a:pathLst>
              <a:path w="631189">
                <a:moveTo>
                  <a:pt x="0" y="0"/>
                </a:moveTo>
                <a:lnTo>
                  <a:pt x="63093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032628" y="6297548"/>
            <a:ext cx="290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+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81777" y="6027801"/>
            <a:ext cx="4686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00" spc="5" dirty="0">
                <a:latin typeface="Cambria Math"/>
                <a:cs typeface="Cambria Math"/>
              </a:rPr>
              <a:t>2</a:t>
            </a:r>
            <a:r>
              <a:rPr sz="2800" spc="-5" dirty="0">
                <a:latin typeface="Cambria Math"/>
                <a:cs typeface="Cambria Math"/>
              </a:rPr>
              <a:t>.5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96509" y="6780656"/>
            <a:ext cx="1638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90" dirty="0">
                <a:latin typeface="Cambria Math"/>
                <a:cs typeface="Cambria Math"/>
              </a:rPr>
              <a:t>𝑒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77053" y="6619113"/>
            <a:ext cx="866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3700" algn="l"/>
              </a:tabLst>
            </a:pPr>
            <a:r>
              <a:rPr sz="4200" spc="-7" baseline="1984" dirty="0">
                <a:latin typeface="Cambria Math"/>
                <a:cs typeface="Cambria Math"/>
              </a:rPr>
              <a:t>𝑅	</a:t>
            </a:r>
            <a:r>
              <a:rPr sz="2800" spc="229" dirty="0">
                <a:latin typeface="Cambria Math"/>
                <a:cs typeface="Cambria Math"/>
              </a:rPr>
              <a:t>√</a:t>
            </a:r>
            <a:r>
              <a:rPr sz="4200" spc="-7" baseline="1984" dirty="0">
                <a:latin typeface="Cambria Math"/>
                <a:cs typeface="Cambria Math"/>
              </a:rPr>
              <a:t>𝑓</a:t>
            </a:r>
            <a:endParaRPr sz="4200" baseline="1984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034785" y="665695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89753" y="6563994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69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242050" y="6297548"/>
            <a:ext cx="1479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76604" y="7050785"/>
            <a:ext cx="19926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0929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	Re &gt;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10</a:t>
            </a:r>
            <a:r>
              <a:rPr sz="2700" spc="7" baseline="32407" dirty="0">
                <a:latin typeface="Times New Roman"/>
                <a:cs typeface="Times New Roman"/>
              </a:rPr>
              <a:t>5</a:t>
            </a:r>
            <a:endParaRPr sz="2700" baseline="32407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02588" y="7448550"/>
            <a:ext cx="172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0" dirty="0">
                <a:latin typeface="Cambria Math"/>
                <a:cs typeface="Cambria Math"/>
              </a:rPr>
              <a:t>1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2004" y="7852409"/>
            <a:ext cx="3676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65" dirty="0">
                <a:latin typeface="Cambria Math"/>
                <a:cs typeface="Cambria Math"/>
              </a:rPr>
              <a:t>√</a:t>
            </a:r>
            <a:r>
              <a:rPr sz="3000" spc="277" baseline="1388" dirty="0">
                <a:latin typeface="Cambria Math"/>
                <a:cs typeface="Cambria Math"/>
              </a:rPr>
              <a:t>𝑓</a:t>
            </a:r>
            <a:endParaRPr sz="3000" baseline="1388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03680" y="788263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4704" y="782320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802763" y="7837169"/>
            <a:ext cx="2076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0" dirty="0">
                <a:latin typeface="Cambria Math"/>
                <a:cs typeface="Cambria Math"/>
              </a:rPr>
              <a:t>𝐷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768219" y="782320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323086" y="7556754"/>
            <a:ext cx="2851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= </a:t>
            </a:r>
            <a:r>
              <a:rPr sz="2800" dirty="0">
                <a:latin typeface="Cambria Math"/>
                <a:cs typeface="Cambria Math"/>
              </a:rPr>
              <a:t>−2 </a:t>
            </a:r>
            <a:r>
              <a:rPr sz="2800" spc="-10" dirty="0">
                <a:latin typeface="Cambria Math"/>
                <a:cs typeface="Cambria Math"/>
              </a:rPr>
              <a:t>log </a:t>
            </a:r>
            <a:r>
              <a:rPr sz="3000" spc="104" baseline="45833" dirty="0">
                <a:latin typeface="Cambria Math"/>
                <a:cs typeface="Cambria Math"/>
              </a:rPr>
              <a:t>𝑘𝑠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-10" dirty="0">
                <a:latin typeface="Cambria Math"/>
                <a:cs typeface="Cambria Math"/>
              </a:rPr>
              <a:t> 1.14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24425" y="7556754"/>
            <a:ext cx="11690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Ka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02004" y="8154161"/>
            <a:ext cx="271145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Prandtle equation  For transition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zone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9238" y="868425"/>
            <a:ext cx="172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0" dirty="0">
                <a:latin typeface="Cambria Math"/>
                <a:cs typeface="Cambria Math"/>
              </a:rPr>
              <a:t>1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0330" y="1302511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1404" y="124307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9463" y="1257046"/>
            <a:ext cx="2076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0" dirty="0">
                <a:latin typeface="Cambria Math"/>
                <a:cs typeface="Cambria Math"/>
              </a:rPr>
              <a:t>𝐷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4919" y="124307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89786" y="976629"/>
            <a:ext cx="4897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355975" algn="l"/>
              </a:tabLst>
            </a:pPr>
            <a:r>
              <a:rPr spc="-5" dirty="0">
                <a:latin typeface="Cambria Math"/>
                <a:cs typeface="Cambria Math"/>
              </a:rPr>
              <a:t>= </a:t>
            </a:r>
            <a:r>
              <a:rPr dirty="0">
                <a:latin typeface="Cambria Math"/>
                <a:cs typeface="Cambria Math"/>
              </a:rPr>
              <a:t>−2 </a:t>
            </a:r>
            <a:r>
              <a:rPr spc="-10" dirty="0">
                <a:latin typeface="Cambria Math"/>
                <a:cs typeface="Cambria Math"/>
              </a:rPr>
              <a:t>log </a:t>
            </a:r>
            <a:r>
              <a:rPr sz="3000" spc="104" baseline="45833" dirty="0">
                <a:latin typeface="Cambria Math"/>
                <a:cs typeface="Cambria Math"/>
              </a:rPr>
              <a:t>𝑘𝑠 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-15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1.14</a:t>
            </a:r>
            <a:r>
              <a:rPr sz="2800" spc="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−	2 </a:t>
            </a:r>
            <a:r>
              <a:rPr sz="2800" spc="-10" dirty="0">
                <a:latin typeface="Cambria Math"/>
                <a:cs typeface="Cambria Math"/>
              </a:rPr>
              <a:t>log </a:t>
            </a:r>
            <a:r>
              <a:rPr sz="2800" spc="-5" dirty="0">
                <a:latin typeface="Cambria Math"/>
                <a:cs typeface="Cambria Math"/>
              </a:rPr>
              <a:t>(1</a:t>
            </a:r>
            <a:r>
              <a:rPr sz="2800" spc="-3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199537"/>
            <a:ext cx="688340" cy="93154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675"/>
              </a:spcBef>
            </a:pPr>
            <a:r>
              <a:rPr sz="2000" spc="135" dirty="0">
                <a:latin typeface="Cambria Math"/>
                <a:cs typeface="Cambria Math"/>
              </a:rPr>
              <a:t>√</a:t>
            </a:r>
            <a:r>
              <a:rPr sz="3000" spc="202" baseline="1388" dirty="0">
                <a:latin typeface="Cambria Math"/>
                <a:cs typeface="Cambria Math"/>
              </a:rPr>
              <a:t>𝑓</a:t>
            </a:r>
            <a:endParaRPr sz="3000" baseline="1388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800" spc="-10" dirty="0">
                <a:latin typeface="Cambria Math"/>
                <a:cs typeface="Cambria Math"/>
              </a:rPr>
              <a:t>9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spc="-10" dirty="0">
                <a:latin typeface="Cambria Math"/>
                <a:cs typeface="Cambria Math"/>
              </a:rPr>
              <a:t>35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3577" y="1974849"/>
            <a:ext cx="7359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97" baseline="1388" dirty="0">
                <a:latin typeface="Cambria Math"/>
                <a:cs typeface="Cambria Math"/>
              </a:rPr>
              <a:t>𝑅𝑒</a:t>
            </a:r>
            <a:r>
              <a:rPr sz="3000" spc="-30" baseline="1388" dirty="0">
                <a:latin typeface="Cambria Math"/>
                <a:cs typeface="Cambria Math"/>
              </a:rPr>
              <a:t> </a:t>
            </a:r>
            <a:r>
              <a:rPr sz="2000" spc="135" dirty="0">
                <a:latin typeface="Cambria Math"/>
                <a:cs typeface="Cambria Math"/>
              </a:rPr>
              <a:t>√</a:t>
            </a:r>
            <a:r>
              <a:rPr sz="3000" spc="202" baseline="1388" dirty="0">
                <a:latin typeface="Cambria Math"/>
                <a:cs typeface="Cambria Math"/>
              </a:rPr>
              <a:t>𝑓</a:t>
            </a:r>
            <a:endParaRPr sz="3000" baseline="1388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74061" y="2005076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5">
                <a:moveTo>
                  <a:pt x="0" y="0"/>
                </a:moveTo>
                <a:lnTo>
                  <a:pt x="158800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6277" y="1945639"/>
            <a:ext cx="716915" cy="0"/>
          </a:xfrm>
          <a:custGeom>
            <a:avLst/>
            <a:gdLst/>
            <a:ahLst/>
            <a:cxnLst/>
            <a:rect l="l" t="t" r="r" b="b"/>
            <a:pathLst>
              <a:path w="716914">
                <a:moveTo>
                  <a:pt x="0" y="0"/>
                </a:moveTo>
                <a:lnTo>
                  <a:pt x="71658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39138" y="1470405"/>
            <a:ext cx="879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000" spc="60" dirty="0">
                <a:latin typeface="Cambria Math"/>
                <a:cs typeface="Cambria Math"/>
              </a:rPr>
              <a:t>𝐷/𝑘𝑠</a:t>
            </a:r>
            <a:r>
              <a:rPr sz="2000" spc="20" dirty="0">
                <a:latin typeface="Cambria Math"/>
                <a:cs typeface="Cambria Math"/>
              </a:rPr>
              <a:t> </a:t>
            </a:r>
            <a:r>
              <a:rPr sz="4200" spc="-7" baseline="-32738" dirty="0">
                <a:latin typeface="Cambria Math"/>
                <a:cs typeface="Cambria Math"/>
              </a:rPr>
              <a:t>)</a:t>
            </a:r>
            <a:endParaRPr sz="4200" baseline="-32738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2276601"/>
            <a:ext cx="5967730" cy="454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Colorbrook- White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180975">
              <a:lnSpc>
                <a:spcPct val="958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The preceding equations are valid </a:t>
            </a:r>
            <a:r>
              <a:rPr sz="2800" dirty="0">
                <a:latin typeface="Times New Roman"/>
                <a:cs typeface="Times New Roman"/>
              </a:rPr>
              <a:t>only  for </a:t>
            </a:r>
            <a:r>
              <a:rPr sz="2800" spc="-5" dirty="0">
                <a:latin typeface="Times New Roman"/>
                <a:cs typeface="Times New Roman"/>
              </a:rPr>
              <a:t>small channels </a:t>
            </a:r>
            <a:r>
              <a:rPr sz="2800" dirty="0">
                <a:latin typeface="Times New Roman"/>
                <a:cs typeface="Times New Roman"/>
              </a:rPr>
              <a:t>with </a:t>
            </a:r>
            <a:r>
              <a:rPr sz="2800" spc="-5" dirty="0">
                <a:latin typeface="Times New Roman"/>
                <a:cs typeface="Times New Roman"/>
              </a:rPr>
              <a:t>fairly smooth  surfaces since </a:t>
            </a:r>
            <a:r>
              <a:rPr sz="2800" dirty="0">
                <a:latin typeface="Times New Roman"/>
                <a:cs typeface="Times New Roman"/>
              </a:rPr>
              <a:t>these </a:t>
            </a:r>
            <a:r>
              <a:rPr sz="2800" spc="-5" dirty="0">
                <a:latin typeface="Times New Roman"/>
                <a:cs typeface="Times New Roman"/>
              </a:rPr>
              <a:t>are based on pipe  data. Empirical relationships and field  observations should be employed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large channels with </a:t>
            </a:r>
            <a:r>
              <a:rPr sz="2800" dirty="0">
                <a:latin typeface="Times New Roman"/>
                <a:cs typeface="Times New Roman"/>
              </a:rPr>
              <a:t>rough </a:t>
            </a:r>
            <a:r>
              <a:rPr sz="2800" spc="-5" dirty="0">
                <a:latin typeface="Times New Roman"/>
                <a:cs typeface="Times New Roman"/>
              </a:rPr>
              <a:t>flow surfaces.  </a:t>
            </a:r>
            <a:r>
              <a:rPr sz="2800" b="1" spc="-5" dirty="0">
                <a:latin typeface="Times New Roman"/>
                <a:cs typeface="Times New Roman"/>
              </a:rPr>
              <a:t>Manning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Equation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220"/>
              </a:lnSpc>
              <a:spcBef>
                <a:spcPts val="80"/>
              </a:spcBef>
              <a:tabLst>
                <a:tab pos="1795145" algn="l"/>
                <a:tab pos="1852295" algn="l"/>
                <a:tab pos="2296160" algn="l"/>
                <a:tab pos="2416175" algn="l"/>
                <a:tab pos="3686175" algn="l"/>
                <a:tab pos="3910329" algn="l"/>
                <a:tab pos="4187190" algn="l"/>
                <a:tab pos="4845050" algn="l"/>
                <a:tab pos="4949190" algn="l"/>
              </a:tabLst>
            </a:pPr>
            <a:r>
              <a:rPr sz="2800" spc="-1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ecause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i="1" spc="-5" dirty="0">
                <a:latin typeface="Times New Roman"/>
                <a:cs typeface="Times New Roman"/>
              </a:rPr>
              <a:t>C</a:t>
            </a:r>
            <a:r>
              <a:rPr sz="2800" i="1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de</a:t>
            </a:r>
            <a:r>
              <a:rPr sz="2800" spc="1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ends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several  para</a:t>
            </a:r>
            <a:r>
              <a:rPr sz="280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ete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add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6774560"/>
            <a:ext cx="5969635" cy="8623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  <a:tabLst>
                <a:tab pos="2068830" algn="l"/>
                <a:tab pos="3462654" algn="l"/>
                <a:tab pos="4347210" algn="l"/>
                <a:tab pos="5305425" algn="l"/>
              </a:tabLst>
            </a:pP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ugh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ess.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sed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field  observations,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6604" y="7373264"/>
            <a:ext cx="3622675" cy="111061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1010"/>
              </a:spcBef>
            </a:pPr>
            <a:r>
              <a:rPr sz="4200" spc="-7" baseline="-20833" dirty="0">
                <a:latin typeface="Cambria Math"/>
                <a:cs typeface="Cambria Math"/>
              </a:rPr>
              <a:t>𝐶𝛼</a:t>
            </a:r>
            <a:r>
              <a:rPr sz="4200" spc="-30" baseline="-20833" dirty="0">
                <a:latin typeface="Cambria Math"/>
                <a:cs typeface="Cambria Math"/>
              </a:rPr>
              <a:t> </a:t>
            </a:r>
            <a:r>
              <a:rPr sz="4200" spc="44" baseline="-20833" dirty="0">
                <a:latin typeface="Cambria Math"/>
                <a:cs typeface="Cambria Math"/>
              </a:rPr>
              <a:t>𝑅</a:t>
            </a:r>
            <a:r>
              <a:rPr sz="2000" spc="30" dirty="0">
                <a:latin typeface="Cambria Math"/>
                <a:cs typeface="Cambria Math"/>
              </a:rPr>
              <a:t>1/6</a:t>
            </a:r>
            <a:endParaRPr sz="2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915"/>
              </a:spcBef>
            </a:pPr>
            <a:r>
              <a:rPr sz="2800" b="1" spc="-5" dirty="0">
                <a:latin typeface="Times New Roman"/>
                <a:cs typeface="Times New Roman"/>
              </a:rPr>
              <a:t>Ma</a:t>
            </a:r>
            <a:r>
              <a:rPr sz="2800" spc="-5" dirty="0">
                <a:latin typeface="Times New Roman"/>
                <a:cs typeface="Times New Roman"/>
              </a:rPr>
              <a:t>nning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6604" y="8529015"/>
            <a:ext cx="930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𝑉 =</a:t>
            </a:r>
            <a:r>
              <a:rPr sz="2800" spc="-195" dirty="0">
                <a:latin typeface="Cambria Math"/>
                <a:cs typeface="Cambria Math"/>
              </a:rPr>
              <a:t> </a:t>
            </a:r>
            <a:r>
              <a:rPr sz="3000" spc="75" baseline="45833" dirty="0">
                <a:latin typeface="Cambria Math"/>
                <a:cs typeface="Cambria Math"/>
              </a:rPr>
              <a:t>1</a:t>
            </a:r>
            <a:endParaRPr sz="3000" baseline="45833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8422" y="8809431"/>
            <a:ext cx="191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65" dirty="0">
                <a:latin typeface="Cambria Math"/>
                <a:cs typeface="Cambria Math"/>
              </a:rPr>
              <a:t>𝑛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11122" y="879546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16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28086" y="8714943"/>
            <a:ext cx="1784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85" dirty="0">
                <a:latin typeface="Cambria Math"/>
                <a:cs typeface="Cambria Math"/>
              </a:rPr>
              <a:t>𝑓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80870" y="8398002"/>
            <a:ext cx="1299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97" baseline="-20833" dirty="0">
                <a:latin typeface="Cambria Math"/>
                <a:cs typeface="Cambria Math"/>
              </a:rPr>
              <a:t>𝑅</a:t>
            </a:r>
            <a:r>
              <a:rPr sz="2000" spc="65" dirty="0">
                <a:latin typeface="Cambria Math"/>
                <a:cs typeface="Cambria Math"/>
              </a:rPr>
              <a:t>2/3</a:t>
            </a:r>
            <a:r>
              <a:rPr sz="4200" spc="97" baseline="-20833" dirty="0">
                <a:latin typeface="Cambria Math"/>
                <a:cs typeface="Cambria Math"/>
              </a:rPr>
              <a:t>𝑆</a:t>
            </a:r>
            <a:r>
              <a:rPr sz="3000" spc="97" baseline="2777" dirty="0">
                <a:latin typeface="Cambria Math"/>
                <a:cs typeface="Cambria Math"/>
              </a:rPr>
              <a:t>0.5</a:t>
            </a:r>
            <a:endParaRPr sz="3000" baseline="2777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2630" y="8529015"/>
            <a:ext cx="295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©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pc="-5" dirty="0"/>
              <a:t>in which </a:t>
            </a:r>
            <a:r>
              <a:rPr i="1" spc="-5" dirty="0">
                <a:latin typeface="Times New Roman"/>
                <a:cs typeface="Times New Roman"/>
              </a:rPr>
              <a:t>n </a:t>
            </a:r>
            <a:r>
              <a:rPr spc="-5" dirty="0"/>
              <a:t>= Manning coefficient. This is  </a:t>
            </a:r>
            <a:r>
              <a:rPr dirty="0"/>
              <a:t>the </a:t>
            </a:r>
            <a:r>
              <a:rPr spc="-5" dirty="0"/>
              <a:t>Manning equation, which has been  very widely</a:t>
            </a:r>
            <a:r>
              <a:rPr dirty="0"/>
              <a:t> used.</a:t>
            </a:r>
          </a:p>
          <a:p>
            <a:pPr marL="12700" algn="just">
              <a:lnSpc>
                <a:spcPts val="3215"/>
              </a:lnSpc>
            </a:pPr>
            <a:r>
              <a:rPr spc="-5" dirty="0"/>
              <a:t>Again note that </a:t>
            </a:r>
            <a:r>
              <a:rPr i="1" spc="-5" dirty="0">
                <a:latin typeface="Times New Roman"/>
                <a:cs typeface="Times New Roman"/>
              </a:rPr>
              <a:t>n </a:t>
            </a:r>
            <a:r>
              <a:rPr spc="-5" dirty="0"/>
              <a:t>is</a:t>
            </a:r>
            <a:r>
              <a:rPr spc="30" dirty="0"/>
              <a:t> </a:t>
            </a:r>
            <a:r>
              <a:rPr dirty="0"/>
              <a:t>not </a:t>
            </a:r>
            <a:r>
              <a:rPr spc="-5" dirty="0"/>
              <a:t>a dimensionless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704" y="2514345"/>
            <a:ext cx="6171565" cy="536003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0" marR="93980" algn="just">
              <a:lnSpc>
                <a:spcPts val="3229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constant and has </a:t>
            </a:r>
            <a:r>
              <a:rPr sz="2800" dirty="0">
                <a:latin typeface="Times New Roman"/>
                <a:cs typeface="Times New Roman"/>
              </a:rPr>
              <a:t>the dimensions </a:t>
            </a:r>
            <a:r>
              <a:rPr sz="2800" spc="-5" dirty="0">
                <a:latin typeface="Times New Roman"/>
                <a:cs typeface="Times New Roman"/>
              </a:rPr>
              <a:t>of  (length)</a:t>
            </a:r>
            <a:r>
              <a:rPr sz="2700" spc="-7" baseline="32407" dirty="0">
                <a:latin typeface="Times New Roman"/>
                <a:cs typeface="Times New Roman"/>
              </a:rPr>
              <a:t>1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/time.</a:t>
            </a:r>
            <a:endParaRPr sz="2800">
              <a:latin typeface="Times New Roman"/>
              <a:cs typeface="Times New Roman"/>
            </a:endParaRPr>
          </a:p>
          <a:p>
            <a:pPr marL="1270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value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i="1" spc="-5" dirty="0">
                <a:latin typeface="Times New Roman"/>
                <a:cs typeface="Times New Roman"/>
              </a:rPr>
              <a:t>n </a:t>
            </a:r>
            <a:r>
              <a:rPr sz="2800" dirty="0">
                <a:latin typeface="Times New Roman"/>
                <a:cs typeface="Times New Roman"/>
              </a:rPr>
              <a:t>depends </a:t>
            </a:r>
            <a:r>
              <a:rPr sz="2800" spc="-5" dirty="0">
                <a:latin typeface="Times New Roman"/>
                <a:cs typeface="Times New Roman"/>
              </a:rPr>
              <a:t>mainly upon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  <a:p>
            <a:pPr marL="127000" marR="93345" algn="just">
              <a:lnSpc>
                <a:spcPct val="95900"/>
              </a:lnSpc>
              <a:spcBef>
                <a:spcPts val="65"/>
              </a:spcBef>
            </a:pPr>
            <a:r>
              <a:rPr sz="2800" spc="-5" dirty="0">
                <a:latin typeface="Times New Roman"/>
                <a:cs typeface="Times New Roman"/>
              </a:rPr>
              <a:t>surface roughness, amount of vegetation,  and channel irregularity, and, to a </a:t>
            </a:r>
            <a:r>
              <a:rPr sz="2800" dirty="0">
                <a:latin typeface="Times New Roman"/>
                <a:cs typeface="Times New Roman"/>
              </a:rPr>
              <a:t>lesser  </a:t>
            </a:r>
            <a:r>
              <a:rPr sz="2800" spc="-5" dirty="0">
                <a:latin typeface="Times New Roman"/>
                <a:cs typeface="Times New Roman"/>
              </a:rPr>
              <a:t>degree, upon stage, </a:t>
            </a:r>
            <a:r>
              <a:rPr sz="2800" dirty="0">
                <a:latin typeface="Times New Roman"/>
                <a:cs typeface="Times New Roman"/>
              </a:rPr>
              <a:t>scour </a:t>
            </a:r>
            <a:r>
              <a:rPr sz="2800" spc="-5" dirty="0">
                <a:latin typeface="Times New Roman"/>
                <a:cs typeface="Times New Roman"/>
              </a:rPr>
              <a:t>and deposition,  and channel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alignment.</a:t>
            </a:r>
            <a:endParaRPr sz="2800">
              <a:latin typeface="Times New Roman"/>
              <a:cs typeface="Times New Roman"/>
            </a:endParaRPr>
          </a:p>
          <a:p>
            <a:pPr marL="127000" algn="just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Christensen investigated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range</a:t>
            </a:r>
            <a:r>
              <a:rPr sz="2800" spc="3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  <a:p>
            <a:pPr marL="127000" marR="92075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validity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Manning equation  assuming that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friction factors of  closed </a:t>
            </a:r>
            <a:r>
              <a:rPr sz="2800" dirty="0">
                <a:latin typeface="Times New Roman"/>
                <a:cs typeface="Times New Roman"/>
              </a:rPr>
              <a:t>conduits </a:t>
            </a:r>
            <a:r>
              <a:rPr sz="2800" spc="-5" dirty="0">
                <a:latin typeface="Times New Roman"/>
                <a:cs typeface="Times New Roman"/>
              </a:rPr>
              <a:t>are valid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5" dirty="0">
                <a:latin typeface="Times New Roman"/>
                <a:cs typeface="Times New Roman"/>
              </a:rPr>
              <a:t>free-  </a:t>
            </a:r>
            <a:r>
              <a:rPr sz="2800" spc="-5" dirty="0">
                <a:latin typeface="Times New Roman"/>
                <a:cs typeface="Times New Roman"/>
              </a:rPr>
              <a:t>surface </a:t>
            </a:r>
            <a:r>
              <a:rPr sz="2800" dirty="0">
                <a:latin typeface="Times New Roman"/>
                <a:cs typeface="Times New Roman"/>
              </a:rPr>
              <a:t>flows. 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substituting </a:t>
            </a:r>
            <a:r>
              <a:rPr sz="2800" spc="1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approximation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0239" y="8382761"/>
            <a:ext cx="484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29" dirty="0">
                <a:latin typeface="Cambria Math"/>
                <a:cs typeface="Cambria Math"/>
              </a:rPr>
              <a:t>√</a:t>
            </a:r>
            <a:r>
              <a:rPr sz="4200" spc="-7" baseline="1984" dirty="0">
                <a:latin typeface="Cambria Math"/>
                <a:cs typeface="Cambria Math"/>
              </a:rPr>
              <a:t>𝑓</a:t>
            </a:r>
            <a:endParaRPr sz="4200" baseline="1984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2939" y="8327643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39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40635" y="7791450"/>
            <a:ext cx="2230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90725" algn="l"/>
              </a:tabLst>
            </a:pPr>
            <a:r>
              <a:rPr sz="2800" spc="-5" dirty="0">
                <a:latin typeface="Cambria Math"/>
                <a:cs typeface="Cambria Math"/>
              </a:rPr>
              <a:t>𝐶	𝑅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4280" y="8300466"/>
            <a:ext cx="221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𝑘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31740" y="8327643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774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83891" y="8061197"/>
            <a:ext cx="2245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3530" algn="l"/>
                <a:tab pos="760730" algn="l"/>
                <a:tab pos="2085339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2800" spc="-10" dirty="0">
                <a:latin typeface="Cambria Math"/>
                <a:cs typeface="Cambria Math"/>
              </a:rPr>
              <a:t>2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spc="-10" dirty="0">
                <a:latin typeface="Cambria Math"/>
                <a:cs typeface="Cambria Math"/>
              </a:rPr>
              <a:t>91</a:t>
            </a:r>
            <a:r>
              <a:rPr sz="2800" spc="-5" dirty="0">
                <a:latin typeface="Cambria Math"/>
                <a:cs typeface="Cambria Math"/>
              </a:rPr>
              <a:t>6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6992" y="8030718"/>
            <a:ext cx="4445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40" dirty="0">
                <a:latin typeface="Cambria Math"/>
                <a:cs typeface="Cambria Math"/>
              </a:rPr>
              <a:t>1</a:t>
            </a:r>
            <a:r>
              <a:rPr sz="2000" dirty="0">
                <a:latin typeface="Cambria Math"/>
                <a:cs typeface="Cambria Math"/>
              </a:rPr>
              <a:t>/</a:t>
            </a:r>
            <a:r>
              <a:rPr sz="2000" spc="50" dirty="0">
                <a:latin typeface="Cambria Math"/>
                <a:cs typeface="Cambria Math"/>
              </a:rPr>
              <a:t>6</a:t>
            </a:r>
            <a:endParaRPr sz="2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229"/>
              </a:spcBef>
            </a:pPr>
            <a:r>
              <a:rPr spc="-5" dirty="0"/>
              <a:t>For rough turbulent flows in circular  conduits into Eq. below </a:t>
            </a:r>
            <a:r>
              <a:rPr spc="-10" dirty="0"/>
              <a:t>and </a:t>
            </a:r>
            <a:r>
              <a:rPr dirty="0"/>
              <a:t>noting </a:t>
            </a:r>
            <a:r>
              <a:rPr spc="-5" dirty="0"/>
              <a:t>that  </a:t>
            </a:r>
            <a:r>
              <a:rPr dirty="0"/>
              <a:t>for </a:t>
            </a:r>
            <a:r>
              <a:rPr spc="-5" dirty="0"/>
              <a:t>closed conduits </a:t>
            </a:r>
            <a:r>
              <a:rPr i="1" spc="-5" dirty="0">
                <a:latin typeface="Times New Roman"/>
                <a:cs typeface="Times New Roman"/>
              </a:rPr>
              <a:t>R </a:t>
            </a:r>
            <a:r>
              <a:rPr spc="-5" dirty="0"/>
              <a:t>= </a:t>
            </a:r>
            <a:r>
              <a:rPr i="1" spc="-5" dirty="0">
                <a:latin typeface="Times New Roman"/>
                <a:cs typeface="Times New Roman"/>
              </a:rPr>
              <a:t>D/</a:t>
            </a:r>
            <a:r>
              <a:rPr spc="-5" dirty="0"/>
              <a:t>4, we</a:t>
            </a:r>
            <a:r>
              <a:rPr spc="5" dirty="0"/>
              <a:t> </a:t>
            </a:r>
            <a:r>
              <a:rPr dirty="0"/>
              <a:t>obtain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5914" y="2561589"/>
            <a:ext cx="993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𝑉 =</a:t>
            </a:r>
            <a:r>
              <a:rPr sz="2800" spc="-285" dirty="0">
                <a:latin typeface="Cambria Math"/>
                <a:cs typeface="Cambria Math"/>
              </a:rPr>
              <a:t> </a:t>
            </a:r>
            <a:r>
              <a:rPr sz="2800" spc="295" dirty="0">
                <a:latin typeface="Cambria Math"/>
                <a:cs typeface="Cambria Math"/>
              </a:rPr>
              <a:t>√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3654" y="2291841"/>
            <a:ext cx="1047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2𝑔 𝐷</a:t>
            </a:r>
            <a:r>
              <a:rPr sz="2800" spc="5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𝑆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5389" y="2801239"/>
            <a:ext cx="2209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𝑓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56354" y="2828035"/>
            <a:ext cx="1029335" cy="0"/>
          </a:xfrm>
          <a:custGeom>
            <a:avLst/>
            <a:gdLst/>
            <a:ahLst/>
            <a:cxnLst/>
            <a:rect l="l" t="t" r="r" b="b"/>
            <a:pathLst>
              <a:path w="1029335">
                <a:moveTo>
                  <a:pt x="0" y="0"/>
                </a:moveTo>
                <a:lnTo>
                  <a:pt x="102900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56354" y="2229104"/>
            <a:ext cx="1029335" cy="0"/>
          </a:xfrm>
          <a:custGeom>
            <a:avLst/>
            <a:gdLst/>
            <a:ahLst/>
            <a:cxnLst/>
            <a:rect l="l" t="t" r="r" b="b"/>
            <a:pathLst>
              <a:path w="1029335">
                <a:moveTo>
                  <a:pt x="0" y="0"/>
                </a:moveTo>
                <a:lnTo>
                  <a:pt x="102900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2004" y="3503803"/>
            <a:ext cx="13849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𝑉 =</a:t>
            </a:r>
            <a:r>
              <a:rPr sz="2800" spc="-270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8.25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9514" y="3395598"/>
            <a:ext cx="4121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75" baseline="-8333" dirty="0">
                <a:latin typeface="Cambria Math"/>
                <a:cs typeface="Cambria Math"/>
              </a:rPr>
              <a:t>√</a:t>
            </a:r>
            <a:r>
              <a:rPr sz="2000" spc="50" dirty="0">
                <a:latin typeface="Cambria Math"/>
                <a:cs typeface="Cambria Math"/>
              </a:rPr>
              <a:t>𝑔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75254" y="347764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74645" y="3708019"/>
            <a:ext cx="5969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spc="127" baseline="-16666" dirty="0">
                <a:latin typeface="Cambria Math"/>
                <a:cs typeface="Cambria Math"/>
              </a:rPr>
              <a:t>𝑘</a:t>
            </a:r>
            <a:r>
              <a:rPr sz="1650" spc="85" dirty="0">
                <a:latin typeface="Cambria Math"/>
                <a:cs typeface="Cambria Math"/>
              </a:rPr>
              <a:t>1/6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12745" y="3770248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>
                <a:moveTo>
                  <a:pt x="0" y="0"/>
                </a:moveTo>
                <a:lnTo>
                  <a:pt x="52913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63291" y="3372739"/>
            <a:ext cx="1379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82" baseline="-20833" dirty="0">
                <a:latin typeface="Cambria Math"/>
                <a:cs typeface="Cambria Math"/>
              </a:rPr>
              <a:t>𝑆</a:t>
            </a:r>
            <a:r>
              <a:rPr sz="2000" spc="55" dirty="0">
                <a:latin typeface="Cambria Math"/>
                <a:cs typeface="Cambria Math"/>
              </a:rPr>
              <a:t>0.5</a:t>
            </a:r>
            <a:r>
              <a:rPr sz="2000" spc="250" dirty="0">
                <a:latin typeface="Cambria Math"/>
                <a:cs typeface="Cambria Math"/>
              </a:rPr>
              <a:t> </a:t>
            </a:r>
            <a:r>
              <a:rPr sz="4200" spc="60" baseline="-20833" dirty="0">
                <a:latin typeface="Cambria Math"/>
                <a:cs typeface="Cambria Math"/>
              </a:rPr>
              <a:t>𝑅</a:t>
            </a:r>
            <a:r>
              <a:rPr sz="2000" spc="40" dirty="0">
                <a:latin typeface="Cambria Math"/>
                <a:cs typeface="Cambria Math"/>
              </a:rPr>
              <a:t>2/3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4425" y="3503803"/>
            <a:ext cx="440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882954" y="4477187"/>
          <a:ext cx="6008368" cy="801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880"/>
                <a:gridCol w="807084"/>
                <a:gridCol w="734694"/>
                <a:gridCol w="2759710"/>
              </a:tblGrid>
              <a:tr h="400834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Equation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)has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3050"/>
                        </a:lnSpc>
                        <a:tabLst>
                          <a:tab pos="922655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	f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wing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0834">
                <a:tc>
                  <a:txBody>
                    <a:bodyPr/>
                    <a:lstStyle/>
                    <a:p>
                      <a:pPr marL="31750">
                        <a:lnSpc>
                          <a:spcPts val="305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advantages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05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over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Eq.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55"/>
                        </a:lnSpc>
                        <a:tabLst>
                          <a:tab pos="564515" algn="l"/>
                          <a:tab pos="2048510" algn="l"/>
                          <a:tab pos="2423160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©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:	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ann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ng	</a:t>
                      </a:r>
                      <a:r>
                        <a:rPr sz="2800" i="1" dirty="0"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902004" y="5244465"/>
            <a:ext cx="5970905" cy="331406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difficult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estimate </a:t>
            </a:r>
            <a:r>
              <a:rPr sz="2800" dirty="0">
                <a:latin typeface="Times New Roman"/>
                <a:cs typeface="Times New Roman"/>
              </a:rPr>
              <a:t>since </a:t>
            </a:r>
            <a:r>
              <a:rPr sz="2800" spc="-5" dirty="0">
                <a:latin typeface="Times New Roman"/>
                <a:cs typeface="Times New Roman"/>
              </a:rPr>
              <a:t>it does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have  any physical meaning.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other hand,  </a:t>
            </a:r>
            <a:r>
              <a:rPr sz="2800" i="1" spc="-5" dirty="0">
                <a:latin typeface="Times New Roman"/>
                <a:cs typeface="Times New Roman"/>
              </a:rPr>
              <a:t>k </a:t>
            </a:r>
            <a:r>
              <a:rPr sz="2800" spc="-5" dirty="0">
                <a:latin typeface="Times New Roman"/>
                <a:cs typeface="Times New Roman"/>
              </a:rPr>
              <a:t>is physically based and is directly  related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size of surface roughness,  which </a:t>
            </a:r>
            <a:r>
              <a:rPr sz="280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measured. In </a:t>
            </a:r>
            <a:r>
              <a:rPr sz="2800" dirty="0">
                <a:latin typeface="Times New Roman"/>
                <a:cs typeface="Times New Roman"/>
              </a:rPr>
              <a:t>addition,  since </a:t>
            </a:r>
            <a:r>
              <a:rPr sz="2800" i="1" spc="-5" dirty="0">
                <a:latin typeface="Times New Roman"/>
                <a:cs typeface="Times New Roman"/>
              </a:rPr>
              <a:t>k </a:t>
            </a:r>
            <a:r>
              <a:rPr sz="2800" spc="-5" dirty="0">
                <a:latin typeface="Times New Roman"/>
                <a:cs typeface="Times New Roman"/>
              </a:rPr>
              <a:t>is raised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one </a:t>
            </a:r>
            <a:r>
              <a:rPr sz="2800" dirty="0">
                <a:latin typeface="Times New Roman"/>
                <a:cs typeface="Times New Roman"/>
              </a:rPr>
              <a:t>sixth </a:t>
            </a:r>
            <a:r>
              <a:rPr sz="2800" spc="-5" dirty="0">
                <a:latin typeface="Times New Roman"/>
                <a:cs typeface="Times New Roman"/>
              </a:rPr>
              <a:t>power,  an error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estimating its value has a  considerably less effect on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computed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79093"/>
            <a:ext cx="6021070" cy="488759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8100" marR="35560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value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as compared to that introduced  by a similar </a:t>
            </a:r>
            <a:r>
              <a:rPr sz="2800" dirty="0">
                <a:latin typeface="Times New Roman"/>
                <a:cs typeface="Times New Roman"/>
              </a:rPr>
              <a:t>error </a:t>
            </a:r>
            <a:r>
              <a:rPr sz="2800" spc="-5" dirty="0">
                <a:latin typeface="Times New Roman"/>
                <a:cs typeface="Times New Roman"/>
              </a:rPr>
              <a:t>in the estimation of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8100" marR="31115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Manning coefficient,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increases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very shallow depths where </a:t>
            </a:r>
            <a:r>
              <a:rPr sz="2800" dirty="0">
                <a:latin typeface="Times New Roman"/>
                <a:cs typeface="Times New Roman"/>
              </a:rPr>
              <a:t>the lining  </a:t>
            </a:r>
            <a:r>
              <a:rPr sz="2800" spc="-5" dirty="0">
                <a:latin typeface="Times New Roman"/>
                <a:cs typeface="Times New Roman"/>
              </a:rPr>
              <a:t>roughness height approaches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depth</a:t>
            </a:r>
            <a:r>
              <a:rPr sz="2800" spc="3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  <a:p>
            <a:pPr marL="38100" marR="30480" algn="just">
              <a:lnSpc>
                <a:spcPts val="3220"/>
              </a:lnSpc>
            </a:pPr>
            <a:r>
              <a:rPr sz="2800" dirty="0">
                <a:latin typeface="Times New Roman"/>
                <a:cs typeface="Times New Roman"/>
              </a:rPr>
              <a:t>flow. </a:t>
            </a:r>
            <a:r>
              <a:rPr sz="2800" spc="-5" dirty="0">
                <a:latin typeface="Times New Roman"/>
                <a:cs typeface="Times New Roman"/>
              </a:rPr>
              <a:t>For lined channels, a constant </a:t>
            </a:r>
            <a:r>
              <a:rPr sz="2800" i="1" spc="-5" dirty="0">
                <a:latin typeface="Times New Roman"/>
                <a:cs typeface="Times New Roman"/>
              </a:rPr>
              <a:t>n  </a:t>
            </a:r>
            <a:r>
              <a:rPr sz="2800" spc="-5" dirty="0">
                <a:latin typeface="Times New Roman"/>
                <a:cs typeface="Times New Roman"/>
              </a:rPr>
              <a:t>value is acceptable; however, to account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shallow </a:t>
            </a:r>
            <a:r>
              <a:rPr sz="2800" dirty="0">
                <a:latin typeface="Times New Roman"/>
                <a:cs typeface="Times New Roman"/>
              </a:rPr>
              <a:t>flow depths,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higher </a:t>
            </a:r>
            <a:r>
              <a:rPr sz="2800" i="1" spc="-5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value  should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considered.</a:t>
            </a:r>
            <a:endParaRPr sz="2800">
              <a:latin typeface="Times New Roman"/>
              <a:cs typeface="Times New Roman"/>
            </a:endParaRPr>
          </a:p>
          <a:p>
            <a:pPr marR="543560" algn="ctr">
              <a:lnSpc>
                <a:spcPts val="1985"/>
              </a:lnSpc>
              <a:spcBef>
                <a:spcPts val="2655"/>
              </a:spcBef>
              <a:tabLst>
                <a:tab pos="650240" algn="l"/>
                <a:tab pos="1208405" algn="l"/>
                <a:tab pos="1856105" algn="l"/>
              </a:tabLst>
            </a:pPr>
            <a:r>
              <a:rPr sz="4200" u="heavy" spc="-7" baseline="-605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4200" spc="-7" baseline="-32738" dirty="0">
                <a:latin typeface="Cambria Math"/>
                <a:cs typeface="Cambria Math"/>
              </a:rPr>
              <a:t>(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𝑅	</a:t>
            </a:r>
            <a:endParaRPr sz="2800">
              <a:latin typeface="Cambria Math"/>
              <a:cs typeface="Cambria Math"/>
            </a:endParaRPr>
          </a:p>
          <a:p>
            <a:pPr marL="3662679">
              <a:lnSpc>
                <a:spcPts val="1530"/>
              </a:lnSpc>
            </a:pPr>
            <a:r>
              <a:rPr sz="4200" spc="15" baseline="-20833" dirty="0">
                <a:latin typeface="Cambria Math"/>
                <a:cs typeface="Cambria Math"/>
              </a:rPr>
              <a:t>)</a:t>
            </a:r>
            <a:r>
              <a:rPr sz="2000" spc="10" dirty="0">
                <a:latin typeface="Cambria Math"/>
                <a:cs typeface="Cambria Math"/>
              </a:rPr>
              <a:t>1/6</a:t>
            </a:r>
            <a:endParaRPr sz="2000">
              <a:latin typeface="Cambria Math"/>
              <a:cs typeface="Cambria Math"/>
            </a:endParaRPr>
          </a:p>
          <a:p>
            <a:pPr algn="ctr">
              <a:lnSpc>
                <a:spcPts val="2905"/>
              </a:lnSpc>
              <a:tabLst>
                <a:tab pos="1471930" algn="l"/>
                <a:tab pos="3756025" algn="l"/>
              </a:tabLst>
            </a:pPr>
            <a:r>
              <a:rPr sz="4200" spc="-7" baseline="-24801" dirty="0">
                <a:latin typeface="Cambria Math"/>
                <a:cs typeface="Cambria Math"/>
              </a:rPr>
              <a:t>𝑛</a:t>
            </a:r>
            <a:r>
              <a:rPr sz="4200" spc="322" baseline="-24801" dirty="0">
                <a:latin typeface="Cambria Math"/>
                <a:cs typeface="Cambria Math"/>
              </a:rPr>
              <a:t> </a:t>
            </a:r>
            <a:r>
              <a:rPr sz="4200" spc="-7" baseline="-24801" dirty="0">
                <a:latin typeface="Cambria Math"/>
                <a:cs typeface="Cambria Math"/>
              </a:rPr>
              <a:t>=	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0.3048	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3616" y="6129909"/>
            <a:ext cx="577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44" baseline="11904" dirty="0">
                <a:latin typeface="Cambria Math"/>
                <a:cs typeface="Cambria Math"/>
              </a:rPr>
              <a:t>𝑑</a:t>
            </a:r>
            <a:r>
              <a:rPr sz="2000" spc="30" dirty="0">
                <a:latin typeface="Cambria Math"/>
                <a:cs typeface="Cambria Math"/>
              </a:rPr>
              <a:t>50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4775" y="5875401"/>
            <a:ext cx="3159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71800" algn="l"/>
              </a:tabLst>
            </a:pPr>
            <a:r>
              <a:rPr sz="2800" spc="-5" dirty="0">
                <a:latin typeface="Cambria Math"/>
                <a:cs typeface="Cambria Math"/>
              </a:rPr>
              <a:t>8.6 + 19.97</a:t>
            </a:r>
            <a:r>
              <a:rPr sz="2800" spc="-12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log(</a:t>
            </a:r>
            <a:r>
              <a:rPr sz="4200" u="heavy" spc="719" baseline="3273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4200" u="heavy" spc="-7" baseline="3273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𝑅	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280909"/>
            <a:ext cx="5970270" cy="1678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295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where </a:t>
            </a:r>
            <a:r>
              <a:rPr sz="2800" i="1" spc="-5" dirty="0">
                <a:latin typeface="Times New Roman"/>
                <a:cs typeface="Times New Roman"/>
              </a:rPr>
              <a:t>R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hydraulic </a:t>
            </a:r>
            <a:r>
              <a:rPr sz="2800" spc="-5" dirty="0">
                <a:latin typeface="Times New Roman"/>
                <a:cs typeface="Times New Roman"/>
              </a:rPr>
              <a:t>radius, 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155"/>
              </a:spcBef>
            </a:pPr>
            <a:r>
              <a:rPr sz="2800" spc="-5" dirty="0">
                <a:latin typeface="Times New Roman"/>
                <a:cs typeface="Times New Roman"/>
              </a:rPr>
              <a:t>For vegetation-lined channels, a constant  </a:t>
            </a:r>
            <a:r>
              <a:rPr sz="2800" i="1" spc="-5" dirty="0">
                <a:latin typeface="Times New Roman"/>
                <a:cs typeface="Times New Roman"/>
              </a:rPr>
              <a:t>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suitable </a:t>
            </a:r>
            <a:r>
              <a:rPr sz="2800" spc="-5" dirty="0">
                <a:latin typeface="Times New Roman"/>
                <a:cs typeface="Times New Roman"/>
              </a:rPr>
              <a:t>due to significant  variation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amount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submergence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972810" cy="25119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vegetation with changes in flow  and </a:t>
            </a:r>
            <a:r>
              <a:rPr dirty="0"/>
              <a:t>the </a:t>
            </a:r>
            <a:r>
              <a:rPr spc="-5" dirty="0"/>
              <a:t>resulting shear stress. Therefore,  </a:t>
            </a:r>
            <a:r>
              <a:rPr dirty="0"/>
              <a:t>the </a:t>
            </a:r>
            <a:r>
              <a:rPr spc="-5" dirty="0"/>
              <a:t>following </a:t>
            </a:r>
            <a:r>
              <a:rPr dirty="0"/>
              <a:t>equation for </a:t>
            </a:r>
            <a:r>
              <a:rPr i="1" spc="-5" dirty="0">
                <a:latin typeface="Times New Roman"/>
                <a:cs typeface="Times New Roman"/>
              </a:rPr>
              <a:t>n </a:t>
            </a:r>
            <a:r>
              <a:rPr dirty="0"/>
              <a:t>for grass-  </a:t>
            </a:r>
            <a:r>
              <a:rPr spc="-5" dirty="0"/>
              <a:t>lined channels as a </a:t>
            </a:r>
            <a:r>
              <a:rPr dirty="0"/>
              <a:t>function </a:t>
            </a:r>
            <a:r>
              <a:rPr spc="-5" dirty="0"/>
              <a:t>of hydraulic  </a:t>
            </a:r>
            <a:r>
              <a:rPr dirty="0"/>
              <a:t>radius </a:t>
            </a:r>
            <a:r>
              <a:rPr spc="-5" dirty="0"/>
              <a:t>and tractive</a:t>
            </a:r>
            <a:r>
              <a:rPr spc="-25" dirty="0"/>
              <a:t> </a:t>
            </a:r>
            <a:r>
              <a:rPr dirty="0"/>
              <a:t>force</a:t>
            </a:r>
            <a:r>
              <a:rPr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6512" y="2880486"/>
            <a:ext cx="5461000" cy="83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348105" algn="ctr">
              <a:lnSpc>
                <a:spcPts val="1985"/>
              </a:lnSpc>
              <a:spcBef>
                <a:spcPts val="95"/>
              </a:spcBef>
              <a:tabLst>
                <a:tab pos="1454150" algn="l"/>
                <a:tab pos="2011680" algn="l"/>
                <a:tab pos="2659380" algn="l"/>
              </a:tabLst>
            </a:pPr>
            <a:r>
              <a:rPr sz="4200" u="heavy" spc="-7" baseline="-605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4200" spc="-7" baseline="-32738" dirty="0">
                <a:latin typeface="Cambria Math"/>
                <a:cs typeface="Cambria Math"/>
              </a:rPr>
              <a:t>(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𝑅	</a:t>
            </a:r>
            <a:endParaRPr sz="2800" dirty="0">
              <a:latin typeface="Cambria Math"/>
              <a:cs typeface="Cambria Math"/>
            </a:endParaRPr>
          </a:p>
          <a:p>
            <a:pPr marL="3382645">
              <a:lnSpc>
                <a:spcPts val="1530"/>
              </a:lnSpc>
            </a:pPr>
            <a:r>
              <a:rPr sz="4200" spc="15" baseline="-20833" dirty="0">
                <a:latin typeface="Cambria Math"/>
                <a:cs typeface="Cambria Math"/>
              </a:rPr>
              <a:t>)</a:t>
            </a:r>
            <a:r>
              <a:rPr sz="2000" spc="10" dirty="0">
                <a:latin typeface="Cambria Math"/>
                <a:cs typeface="Cambria Math"/>
              </a:rPr>
              <a:t>1/6</a:t>
            </a:r>
            <a:endParaRPr sz="2000" dirty="0">
              <a:latin typeface="Cambria Math"/>
              <a:cs typeface="Cambria Math"/>
            </a:endParaRPr>
          </a:p>
          <a:p>
            <a:pPr marL="50800">
              <a:lnSpc>
                <a:spcPts val="2905"/>
              </a:lnSpc>
              <a:tabLst>
                <a:tab pos="2324735" algn="l"/>
                <a:tab pos="5409565" algn="l"/>
              </a:tabLst>
            </a:pPr>
            <a:r>
              <a:rPr sz="4200" spc="-7" baseline="-24801" dirty="0">
                <a:latin typeface="Cambria Math"/>
                <a:cs typeface="Cambria Math"/>
              </a:rPr>
              <a:t>𝑛</a:t>
            </a:r>
            <a:r>
              <a:rPr sz="4200" spc="300" baseline="-24801" dirty="0">
                <a:latin typeface="Cambria Math"/>
                <a:cs typeface="Cambria Math"/>
              </a:rPr>
              <a:t> </a:t>
            </a:r>
            <a:r>
              <a:rPr sz="4200" spc="-7" baseline="-24801" dirty="0">
                <a:latin typeface="Cambria Math"/>
                <a:cs typeface="Cambria Math"/>
              </a:rPr>
              <a:t>=	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0.3048	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645" y="3829939"/>
            <a:ext cx="2358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𝐶 + 19.97</a:t>
            </a:r>
            <a:r>
              <a:rPr sz="2800" spc="-85" dirty="0">
                <a:latin typeface="Cambria Math"/>
                <a:cs typeface="Cambria Math"/>
              </a:rPr>
              <a:t> </a:t>
            </a:r>
            <a:r>
              <a:rPr sz="2800" spc="40" dirty="0">
                <a:latin typeface="Cambria Math"/>
                <a:cs typeface="Cambria Math"/>
              </a:rPr>
              <a:t>log[(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8957" y="3621151"/>
            <a:ext cx="252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𝑅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9001" y="4009771"/>
            <a:ext cx="1082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0.3048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11701" y="4096384"/>
            <a:ext cx="1057910" cy="0"/>
          </a:xfrm>
          <a:custGeom>
            <a:avLst/>
            <a:gdLst/>
            <a:ahLst/>
            <a:cxnLst/>
            <a:rect l="l" t="t" r="r" b="b"/>
            <a:pathLst>
              <a:path w="1057910">
                <a:moveTo>
                  <a:pt x="0" y="0"/>
                </a:moveTo>
                <a:lnTo>
                  <a:pt x="1057655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60770" y="4005198"/>
            <a:ext cx="1758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15" dirty="0">
                <a:latin typeface="Cambria Math"/>
                <a:cs typeface="Cambria Math"/>
              </a:rPr>
              <a:t>𝑜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1257" y="3694303"/>
            <a:ext cx="13608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75" baseline="-20833" dirty="0">
                <a:latin typeface="Cambria Math"/>
                <a:cs typeface="Cambria Math"/>
              </a:rPr>
              <a:t>)]</a:t>
            </a:r>
            <a:r>
              <a:rPr sz="3000" spc="75" baseline="-6944" dirty="0">
                <a:latin typeface="Cambria Math"/>
                <a:cs typeface="Cambria Math"/>
              </a:rPr>
              <a:t>1.4</a:t>
            </a:r>
            <a:r>
              <a:rPr sz="3000" spc="352" baseline="-6944" dirty="0">
                <a:latin typeface="Cambria Math"/>
                <a:cs typeface="Cambria Math"/>
              </a:rPr>
              <a:t> </a:t>
            </a:r>
            <a:r>
              <a:rPr sz="4200" spc="82" baseline="-20833" dirty="0">
                <a:latin typeface="Cambria Math"/>
                <a:cs typeface="Cambria Math"/>
              </a:rPr>
              <a:t>𝑆</a:t>
            </a:r>
            <a:r>
              <a:rPr sz="2000" spc="55" dirty="0">
                <a:latin typeface="Cambria Math"/>
                <a:cs typeface="Cambria Math"/>
              </a:rPr>
              <a:t>0.4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5029199"/>
            <a:ext cx="5969000" cy="4599208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163830">
              <a:lnSpc>
                <a:spcPct val="9570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where </a:t>
            </a:r>
            <a:r>
              <a:rPr sz="2800" i="1" dirty="0">
                <a:latin typeface="Times New Roman"/>
                <a:cs typeface="Times New Roman"/>
              </a:rPr>
              <a:t>So </a:t>
            </a:r>
            <a:r>
              <a:rPr sz="2800" dirty="0">
                <a:latin typeface="Times New Roman"/>
                <a:cs typeface="Times New Roman"/>
              </a:rPr>
              <a:t>is the </a:t>
            </a:r>
            <a:r>
              <a:rPr sz="2800" spc="-5" dirty="0">
                <a:latin typeface="Times New Roman"/>
                <a:cs typeface="Times New Roman"/>
              </a:rPr>
              <a:t>channel bottom </a:t>
            </a:r>
            <a:r>
              <a:rPr sz="2800" dirty="0">
                <a:latin typeface="Times New Roman"/>
                <a:cs typeface="Times New Roman"/>
              </a:rPr>
              <a:t>slope, 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C </a:t>
            </a:r>
            <a:r>
              <a:rPr sz="2800" spc="-5" dirty="0">
                <a:latin typeface="Times New Roman"/>
                <a:cs typeface="Times New Roman"/>
              </a:rPr>
              <a:t>is a dimensionless factor  depending on the class of vegetation </a:t>
            </a:r>
            <a:r>
              <a:rPr sz="2800" spc="-10" dirty="0">
                <a:latin typeface="Times New Roman"/>
                <a:cs typeface="Times New Roman"/>
              </a:rPr>
              <a:t>and  </a:t>
            </a:r>
            <a:r>
              <a:rPr sz="2800" i="1" spc="-5" dirty="0">
                <a:latin typeface="Times New Roman"/>
                <a:cs typeface="Times New Roman"/>
              </a:rPr>
              <a:t>R </a:t>
            </a:r>
            <a:r>
              <a:rPr sz="2800" spc="-5" dirty="0">
                <a:latin typeface="Times New Roman"/>
                <a:cs typeface="Times New Roman"/>
              </a:rPr>
              <a:t>is 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m.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marL="12700" algn="just">
              <a:lnSpc>
                <a:spcPts val="3295"/>
              </a:lnSpc>
              <a:spcBef>
                <a:spcPts val="2735"/>
              </a:spcBef>
            </a:pPr>
            <a:r>
              <a:rPr sz="2800" b="1" spc="-5" dirty="0">
                <a:latin typeface="Times New Roman"/>
                <a:cs typeface="Times New Roman"/>
              </a:rPr>
              <a:t>Computation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Normal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Depth</a:t>
            </a:r>
            <a:endParaRPr sz="2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To analyze open channel </a:t>
            </a:r>
            <a:r>
              <a:rPr sz="2800" dirty="0">
                <a:latin typeface="Times New Roman"/>
                <a:cs typeface="Times New Roman"/>
              </a:rPr>
              <a:t>flow, </a:t>
            </a:r>
            <a:r>
              <a:rPr sz="2800" spc="-5" dirty="0">
                <a:latin typeface="Times New Roman"/>
                <a:cs typeface="Times New Roman"/>
              </a:rPr>
              <a:t>it is  usually necessary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know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normal  depth,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. A number of procedures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computing </a:t>
            </a:r>
            <a:r>
              <a:rPr sz="2800" dirty="0">
                <a:latin typeface="Times New Roman"/>
                <a:cs typeface="Times New Roman"/>
              </a:rPr>
              <a:t>the normal </a:t>
            </a:r>
            <a:r>
              <a:rPr sz="2800" spc="-5" dirty="0">
                <a:latin typeface="Times New Roman"/>
                <a:cs typeface="Times New Roman"/>
              </a:rPr>
              <a:t>depth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given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3185" algn="l"/>
                <a:tab pos="2005964" algn="l"/>
                <a:tab pos="2398395" algn="l"/>
                <a:tab pos="3921760" algn="l"/>
                <a:tab pos="5521325" algn="l"/>
              </a:tabLst>
            </a:pPr>
            <a:r>
              <a:rPr spc="-5" dirty="0"/>
              <a:t>channel	</a:t>
            </a:r>
            <a:r>
              <a:rPr spc="5" dirty="0"/>
              <a:t>f</a:t>
            </a:r>
            <a:r>
              <a:rPr spc="-5" dirty="0"/>
              <a:t>or</a:t>
            </a:r>
            <a:r>
              <a:rPr dirty="0"/>
              <a:t>	</a:t>
            </a:r>
            <a:r>
              <a:rPr spc="-5" dirty="0"/>
              <a:t>a</a:t>
            </a:r>
            <a:r>
              <a:rPr dirty="0"/>
              <a:t>	</a:t>
            </a:r>
            <a:r>
              <a:rPr spc="-5" dirty="0"/>
              <a:t>s</a:t>
            </a:r>
            <a:r>
              <a:rPr dirty="0"/>
              <a:t>p</a:t>
            </a:r>
            <a:r>
              <a:rPr spc="-5" dirty="0"/>
              <a:t>eci</a:t>
            </a:r>
            <a:r>
              <a:rPr dirty="0"/>
              <a:t>f</a:t>
            </a:r>
            <a:r>
              <a:rPr spc="-5" dirty="0"/>
              <a:t>ied</a:t>
            </a:r>
            <a:r>
              <a:rPr dirty="0"/>
              <a:t>	</a:t>
            </a:r>
            <a:r>
              <a:rPr spc="-5" dirty="0"/>
              <a:t>d</a:t>
            </a:r>
            <a:r>
              <a:rPr dirty="0"/>
              <a:t>i</a:t>
            </a:r>
            <a:r>
              <a:rPr spc="-5" dirty="0"/>
              <a:t>schar</a:t>
            </a:r>
            <a:r>
              <a:rPr dirty="0"/>
              <a:t>g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a</a:t>
            </a:r>
            <a:r>
              <a:rPr dirty="0"/>
              <a:t>r</a:t>
            </a:r>
            <a:r>
              <a:rPr spc="-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287526"/>
            <a:ext cx="5970905" cy="86169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  <a:tabLst>
                <a:tab pos="1702435" algn="l"/>
                <a:tab pos="2308225" algn="l"/>
                <a:tab pos="2917190" algn="l"/>
                <a:tab pos="3150235" algn="l"/>
                <a:tab pos="4575810" algn="l"/>
                <a:tab pos="5398135" algn="l"/>
              </a:tabLst>
            </a:pP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scu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sed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sectio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ll  consider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only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	</a:t>
            </a:r>
            <a:r>
              <a:rPr sz="2800" spc="-5" dirty="0">
                <a:latin typeface="Times New Roman"/>
                <a:cs typeface="Times New Roman"/>
              </a:rPr>
              <a:t>Manning equation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105914"/>
            <a:ext cx="5971540" cy="24961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715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our discussions since it is very widely  used. These discussions are valid for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Strickler equation as well if we replace </a:t>
            </a:r>
            <a:r>
              <a:rPr sz="2800" i="1" spc="-5" dirty="0">
                <a:latin typeface="Times New Roman"/>
                <a:cs typeface="Times New Roman"/>
              </a:rPr>
              <a:t>n  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</a:t>
            </a:r>
            <a:r>
              <a:rPr sz="2800" i="1" spc="-5" dirty="0">
                <a:latin typeface="Times New Roman"/>
                <a:cs typeface="Times New Roman"/>
              </a:rPr>
              <a:t>/ks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Manning equation for uniform </a:t>
            </a:r>
            <a:r>
              <a:rPr sz="2800" dirty="0">
                <a:latin typeface="Times New Roman"/>
                <a:cs typeface="Times New Roman"/>
              </a:rPr>
              <a:t>flow  </a:t>
            </a:r>
            <a:r>
              <a:rPr sz="2800" spc="-5" dirty="0">
                <a:latin typeface="Times New Roman"/>
                <a:cs typeface="Times New Roman"/>
              </a:rPr>
              <a:t>in terms of </a:t>
            </a:r>
            <a:r>
              <a:rPr sz="2800" dirty="0">
                <a:latin typeface="Times New Roman"/>
                <a:cs typeface="Times New Roman"/>
              </a:rPr>
              <a:t>discharge </a:t>
            </a:r>
            <a:r>
              <a:rPr sz="2800" spc="-5" dirty="0">
                <a:latin typeface="Times New Roman"/>
                <a:cs typeface="Times New Roman"/>
              </a:rPr>
              <a:t>may be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written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3533" y="4788535"/>
            <a:ext cx="1554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𝑄 = 𝑉𝐴</a:t>
            </a:r>
            <a:r>
              <a:rPr sz="2800" spc="-10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1546" y="4435627"/>
            <a:ext cx="229235" cy="10439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750"/>
              </a:spcBef>
            </a:pPr>
            <a:r>
              <a:rPr sz="2800" spc="-5" dirty="0">
                <a:latin typeface="Cambria Math"/>
                <a:cs typeface="Cambria Math"/>
              </a:rPr>
              <a:t>1</a:t>
            </a:r>
            <a:endParaRPr sz="2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800" spc="-5" dirty="0">
                <a:latin typeface="Cambria Math"/>
                <a:cs typeface="Cambria Math"/>
              </a:rPr>
              <a:t>𝑛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54246" y="505498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90796" y="4788535"/>
            <a:ext cx="1191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0600" algn="l"/>
              </a:tabLst>
            </a:pPr>
            <a:r>
              <a:rPr sz="2800" spc="-5" dirty="0">
                <a:latin typeface="Cambria Math"/>
                <a:cs typeface="Cambria Math"/>
              </a:rPr>
              <a:t>𝐴</a:t>
            </a:r>
            <a:r>
              <a:rPr sz="2800" spc="2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𝑅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𝑆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1416" y="4962270"/>
            <a:ext cx="1758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15" dirty="0">
                <a:latin typeface="Cambria Math"/>
                <a:cs typeface="Cambria Math"/>
              </a:rPr>
              <a:t>𝑜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33340" y="4758054"/>
            <a:ext cx="101409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4050" algn="l"/>
              </a:tabLst>
            </a:pPr>
            <a:r>
              <a:rPr sz="2000" spc="50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/</a:t>
            </a:r>
            <a:r>
              <a:rPr sz="2000" spc="50" dirty="0">
                <a:latin typeface="Cambria Math"/>
                <a:cs typeface="Cambria Math"/>
              </a:rPr>
              <a:t>3	0</a:t>
            </a:r>
            <a:r>
              <a:rPr sz="2000" spc="-5" dirty="0">
                <a:latin typeface="Cambria Math"/>
                <a:cs typeface="Cambria Math"/>
              </a:rPr>
              <a:t>.</a:t>
            </a:r>
            <a:r>
              <a:rPr sz="2000" spc="50" dirty="0">
                <a:latin typeface="Cambria Math"/>
                <a:cs typeface="Cambria Math"/>
              </a:rPr>
              <a:t>5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4330" y="6139052"/>
            <a:ext cx="191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65" dirty="0">
                <a:latin typeface="Cambria Math"/>
                <a:cs typeface="Cambria Math"/>
              </a:rPr>
              <a:t>𝑛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37029" y="6125083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3904" y="5858636"/>
            <a:ext cx="6033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078865" algn="l"/>
                <a:tab pos="2313940" algn="l"/>
              </a:tabLst>
            </a:pPr>
            <a:r>
              <a:rPr sz="2800" spc="-5" dirty="0">
                <a:latin typeface="Cambria Math"/>
                <a:cs typeface="Cambria Math"/>
              </a:rPr>
              <a:t>𝐾</a:t>
            </a:r>
            <a:r>
              <a:rPr sz="2800" spc="25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245" dirty="0">
                <a:latin typeface="Cambria Math"/>
                <a:cs typeface="Cambria Math"/>
              </a:rPr>
              <a:t> </a:t>
            </a:r>
            <a:r>
              <a:rPr sz="3000" spc="75" baseline="45833" dirty="0">
                <a:latin typeface="Cambria Math"/>
                <a:cs typeface="Cambria Math"/>
              </a:rPr>
              <a:t>1	</a:t>
            </a:r>
            <a:r>
              <a:rPr sz="2800" spc="-5" dirty="0">
                <a:latin typeface="Cambria Math"/>
                <a:cs typeface="Cambria Math"/>
              </a:rPr>
              <a:t>𝐴</a:t>
            </a:r>
            <a:r>
              <a:rPr sz="2800" spc="40" dirty="0">
                <a:latin typeface="Cambria Math"/>
                <a:cs typeface="Cambria Math"/>
              </a:rPr>
              <a:t> </a:t>
            </a:r>
            <a:r>
              <a:rPr sz="2800" spc="45" dirty="0">
                <a:latin typeface="Cambria Math"/>
                <a:cs typeface="Cambria Math"/>
              </a:rPr>
              <a:t>𝑅</a:t>
            </a:r>
            <a:r>
              <a:rPr sz="3000" spc="67" baseline="29166" dirty="0">
                <a:latin typeface="Cambria Math"/>
                <a:cs typeface="Cambria Math"/>
              </a:rPr>
              <a:t>2/3	</a:t>
            </a:r>
            <a:r>
              <a:rPr sz="2800" spc="-5" dirty="0">
                <a:latin typeface="Times New Roman"/>
                <a:cs typeface="Times New Roman"/>
              </a:rPr>
              <a:t>Note that </a:t>
            </a:r>
            <a:r>
              <a:rPr sz="2800" i="1" spc="-5" dirty="0">
                <a:latin typeface="Times New Roman"/>
                <a:cs typeface="Times New Roman"/>
              </a:rPr>
              <a:t>K </a:t>
            </a:r>
            <a:r>
              <a:rPr sz="2800" spc="-5" dirty="0">
                <a:latin typeface="Times New Roman"/>
                <a:cs typeface="Times New Roman"/>
              </a:rPr>
              <a:t>is a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6372225"/>
            <a:ext cx="596455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  <a:tabLst>
                <a:tab pos="503555" algn="l"/>
                <a:tab pos="1132205" algn="l"/>
                <a:tab pos="2333625" algn="l"/>
                <a:tab pos="3408679" algn="l"/>
                <a:tab pos="5024755" algn="l"/>
                <a:tab pos="5516245" algn="l"/>
              </a:tabLst>
            </a:pPr>
            <a:r>
              <a:rPr sz="2800" spc="-5" dirty="0">
                <a:latin typeface="Times New Roman"/>
                <a:cs typeface="Times New Roman"/>
              </a:rPr>
              <a:t>of	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rmal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dep</a:t>
            </a:r>
            <a:r>
              <a:rPr sz="2800" spc="1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channel section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Manning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72791" y="7695438"/>
            <a:ext cx="2092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524000" algn="l"/>
              </a:tabLst>
            </a:pPr>
            <a:r>
              <a:rPr sz="4200" spc="-7" baseline="-20833" dirty="0">
                <a:latin typeface="Cambria Math"/>
                <a:cs typeface="Cambria Math"/>
              </a:rPr>
              <a:t>𝐴</a:t>
            </a:r>
            <a:r>
              <a:rPr sz="4200" spc="60" baseline="-20833" dirty="0">
                <a:latin typeface="Cambria Math"/>
                <a:cs typeface="Cambria Math"/>
              </a:rPr>
              <a:t> 𝑅</a:t>
            </a:r>
            <a:r>
              <a:rPr sz="2000" spc="40" dirty="0">
                <a:latin typeface="Cambria Math"/>
                <a:cs typeface="Cambria Math"/>
              </a:rPr>
              <a:t>2/3</a:t>
            </a:r>
            <a:r>
              <a:rPr sz="2000" spc="440" dirty="0">
                <a:latin typeface="Cambria Math"/>
                <a:cs typeface="Cambria Math"/>
              </a:rPr>
              <a:t> </a:t>
            </a:r>
            <a:r>
              <a:rPr sz="4200" spc="-7" baseline="-20833" dirty="0">
                <a:latin typeface="Cambria Math"/>
                <a:cs typeface="Cambria Math"/>
              </a:rPr>
              <a:t>=	</a:t>
            </a:r>
            <a:r>
              <a:rPr sz="4200" spc="-7" baseline="21825" dirty="0">
                <a:latin typeface="Cambria Math"/>
                <a:cs typeface="Cambria Math"/>
              </a:rPr>
              <a:t>𝑛</a:t>
            </a:r>
            <a:r>
              <a:rPr sz="4200" spc="-15" baseline="21825" dirty="0">
                <a:latin typeface="Cambria Math"/>
                <a:cs typeface="Cambria Math"/>
              </a:rPr>
              <a:t> </a:t>
            </a:r>
            <a:r>
              <a:rPr sz="4200" spc="-7" baseline="21825" dirty="0">
                <a:latin typeface="Cambria Math"/>
                <a:cs typeface="Cambria Math"/>
              </a:rPr>
              <a:t>𝑄</a:t>
            </a:r>
            <a:endParaRPr sz="4200" baseline="21825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10836" y="8346185"/>
            <a:ext cx="175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5" dirty="0">
                <a:latin typeface="Cambria Math"/>
                <a:cs typeface="Cambria Math"/>
              </a:rPr>
              <a:t>𝑜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3225" y="7960614"/>
            <a:ext cx="694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67" baseline="-28769" dirty="0">
                <a:latin typeface="Cambria Math"/>
                <a:cs typeface="Cambria Math"/>
              </a:rPr>
              <a:t>𝑆</a:t>
            </a:r>
            <a:r>
              <a:rPr sz="2000" spc="45" dirty="0">
                <a:latin typeface="Cambria Math"/>
                <a:cs typeface="Cambria Math"/>
              </a:rPr>
              <a:t>1/2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51325" y="8092947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879093"/>
            <a:ext cx="6108065" cy="8221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88900" marR="6731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left-hand side </a:t>
            </a:r>
            <a:r>
              <a:rPr sz="2800" spc="-5" dirty="0">
                <a:latin typeface="Times New Roman"/>
                <a:cs typeface="Times New Roman"/>
              </a:rPr>
              <a:t>is referred to  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section </a:t>
            </a:r>
            <a:r>
              <a:rPr sz="2800" i="1" dirty="0">
                <a:latin typeface="Times New Roman"/>
                <a:cs typeface="Times New Roman"/>
              </a:rPr>
              <a:t>factor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Thus,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 specified values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i="1" spc="-5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, and </a:t>
            </a:r>
            <a:r>
              <a:rPr sz="2800" i="1" spc="-5" dirty="0">
                <a:latin typeface="Times New Roman"/>
                <a:cs typeface="Times New Roman"/>
              </a:rPr>
              <a:t>So</a:t>
            </a:r>
            <a:r>
              <a:rPr sz="2800" spc="-5" dirty="0">
                <a:latin typeface="Times New Roman"/>
                <a:cs typeface="Times New Roman"/>
              </a:rPr>
              <a:t>, we </a:t>
            </a:r>
            <a:r>
              <a:rPr sz="2800" dirty="0">
                <a:latin typeface="Times New Roman"/>
                <a:cs typeface="Times New Roman"/>
              </a:rPr>
              <a:t>solve  </a:t>
            </a:r>
            <a:r>
              <a:rPr sz="2800" spc="-5" dirty="0">
                <a:latin typeface="Times New Roman"/>
                <a:cs typeface="Times New Roman"/>
              </a:rPr>
              <a:t>this equation to determine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normal  depth in a given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channel.</a:t>
            </a:r>
            <a:endParaRPr sz="2800">
              <a:latin typeface="Times New Roman"/>
              <a:cs typeface="Times New Roman"/>
            </a:endParaRPr>
          </a:p>
          <a:p>
            <a:pPr marL="88900" algn="just">
              <a:lnSpc>
                <a:spcPts val="3160"/>
              </a:lnSpc>
            </a:pPr>
            <a:r>
              <a:rPr sz="2800" b="1" spc="-5" dirty="0">
                <a:latin typeface="Times New Roman"/>
                <a:cs typeface="Times New Roman"/>
              </a:rPr>
              <a:t>Design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Curves</a:t>
            </a:r>
            <a:endParaRPr sz="2800">
              <a:latin typeface="Times New Roman"/>
              <a:cs typeface="Times New Roman"/>
            </a:endParaRPr>
          </a:p>
          <a:p>
            <a:pPr marL="88900" marR="66040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These curves are presented in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3 for a  trapezoidal and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 circular </a:t>
            </a:r>
            <a:r>
              <a:rPr sz="2800" dirty="0">
                <a:latin typeface="Times New Roman"/>
                <a:cs typeface="Times New Roman"/>
              </a:rPr>
              <a:t>channel  </a:t>
            </a:r>
            <a:r>
              <a:rPr sz="2800" spc="-5" dirty="0">
                <a:latin typeface="Times New Roman"/>
                <a:cs typeface="Times New Roman"/>
              </a:rPr>
              <a:t>section. If we </a:t>
            </a:r>
            <a:r>
              <a:rPr sz="2800" dirty="0">
                <a:latin typeface="Times New Roman"/>
                <a:cs typeface="Times New Roman"/>
              </a:rPr>
              <a:t>want </a:t>
            </a:r>
            <a:r>
              <a:rPr sz="2800" spc="-5" dirty="0">
                <a:latin typeface="Times New Roman"/>
                <a:cs typeface="Times New Roman"/>
              </a:rPr>
              <a:t>to determine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normal depth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 specified discharge in  a </a:t>
            </a:r>
            <a:r>
              <a:rPr sz="2800" dirty="0">
                <a:latin typeface="Times New Roman"/>
                <a:cs typeface="Times New Roman"/>
              </a:rPr>
              <a:t>given </a:t>
            </a:r>
            <a:r>
              <a:rPr sz="2800" spc="-5" dirty="0">
                <a:latin typeface="Times New Roman"/>
                <a:cs typeface="Times New Roman"/>
              </a:rPr>
              <a:t>channel section, then we </a:t>
            </a:r>
            <a:r>
              <a:rPr sz="2800" dirty="0">
                <a:latin typeface="Times New Roman"/>
                <a:cs typeface="Times New Roman"/>
              </a:rPr>
              <a:t>know </a:t>
            </a:r>
            <a:r>
              <a:rPr sz="2800" i="1" spc="-5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, 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dirty="0">
                <a:latin typeface="Times New Roman"/>
                <a:cs typeface="Times New Roman"/>
              </a:rPr>
              <a:t>So. </a:t>
            </a:r>
            <a:r>
              <a:rPr sz="2800" spc="-5" dirty="0">
                <a:latin typeface="Times New Roman"/>
                <a:cs typeface="Times New Roman"/>
              </a:rPr>
              <a:t>Therefore, we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compute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right-hand </a:t>
            </a:r>
            <a:r>
              <a:rPr sz="2800" dirty="0">
                <a:latin typeface="Times New Roman"/>
                <a:cs typeface="Times New Roman"/>
              </a:rPr>
              <a:t>side </a:t>
            </a:r>
            <a:r>
              <a:rPr sz="2800" spc="-5" dirty="0">
                <a:latin typeface="Times New Roman"/>
                <a:cs typeface="Times New Roman"/>
              </a:rPr>
              <a:t>of Eq. given above. </a:t>
            </a:r>
            <a:r>
              <a:rPr sz="2800" spc="-10" dirty="0">
                <a:latin typeface="Times New Roman"/>
                <a:cs typeface="Times New Roman"/>
              </a:rPr>
              <a:t>Let  </a:t>
            </a:r>
            <a:r>
              <a:rPr sz="2800" spc="-5" dirty="0">
                <a:latin typeface="Times New Roman"/>
                <a:cs typeface="Times New Roman"/>
              </a:rPr>
              <a:t>us </a:t>
            </a:r>
            <a:r>
              <a:rPr sz="2800" dirty="0">
                <a:latin typeface="Times New Roman"/>
                <a:cs typeface="Times New Roman"/>
              </a:rPr>
              <a:t>divide </a:t>
            </a:r>
            <a:r>
              <a:rPr sz="2800" spc="-5" dirty="0">
                <a:latin typeface="Times New Roman"/>
                <a:cs typeface="Times New Roman"/>
              </a:rPr>
              <a:t>this computed value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700" spc="-7" baseline="32407" dirty="0">
                <a:latin typeface="Times New Roman"/>
                <a:cs typeface="Times New Roman"/>
              </a:rPr>
              <a:t>8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endParaRPr sz="2700" baseline="32407">
              <a:latin typeface="Times New Roman"/>
              <a:cs typeface="Times New Roman"/>
            </a:endParaRPr>
          </a:p>
          <a:p>
            <a:pPr marL="88900" algn="just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if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trapezoidal</a:t>
            </a:r>
            <a:r>
              <a:rPr sz="2800" spc="-2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88900" marR="67310" algn="just">
              <a:lnSpc>
                <a:spcPct val="95800"/>
              </a:lnSpc>
              <a:spcBef>
                <a:spcPts val="75"/>
              </a:spcBef>
            </a:pP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i="1" spc="-5" dirty="0">
                <a:latin typeface="Times New Roman"/>
                <a:cs typeface="Times New Roman"/>
              </a:rPr>
              <a:t>D</a:t>
            </a:r>
            <a:r>
              <a:rPr sz="2700" spc="-7" baseline="32407" dirty="0">
                <a:latin typeface="Times New Roman"/>
                <a:cs typeface="Times New Roman"/>
              </a:rPr>
              <a:t>8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cross section is  circular. </a:t>
            </a:r>
            <a:r>
              <a:rPr sz="2800" dirty="0">
                <a:latin typeface="Times New Roman"/>
                <a:cs typeface="Times New Roman"/>
              </a:rPr>
              <a:t>The resulting </a:t>
            </a:r>
            <a:r>
              <a:rPr sz="2800" spc="-5" dirty="0">
                <a:latin typeface="Times New Roman"/>
                <a:cs typeface="Times New Roman"/>
              </a:rPr>
              <a:t>value is then equal  to AR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/B</a:t>
            </a:r>
            <a:r>
              <a:rPr sz="2700" spc="-7" baseline="32407" dirty="0">
                <a:latin typeface="Times New Roman"/>
                <a:cs typeface="Times New Roman"/>
              </a:rPr>
              <a:t>8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 trapezoidal </a:t>
            </a:r>
            <a:r>
              <a:rPr sz="2800" dirty="0">
                <a:latin typeface="Times New Roman"/>
                <a:cs typeface="Times New Roman"/>
              </a:rPr>
              <a:t>section </a:t>
            </a:r>
            <a:r>
              <a:rPr sz="2800" spc="-5" dirty="0">
                <a:latin typeface="Times New Roman"/>
                <a:cs typeface="Times New Roman"/>
              </a:rPr>
              <a:t>and  equal to AR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/D</a:t>
            </a:r>
            <a:r>
              <a:rPr sz="2700" spc="-7" baseline="32407" dirty="0">
                <a:latin typeface="Times New Roman"/>
                <a:cs typeface="Times New Roman"/>
              </a:rPr>
              <a:t>8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 circular </a:t>
            </a:r>
            <a:r>
              <a:rPr sz="2800" dirty="0">
                <a:latin typeface="Times New Roman"/>
                <a:cs typeface="Times New Roman"/>
              </a:rPr>
              <a:t>cross  </a:t>
            </a:r>
            <a:r>
              <a:rPr sz="2800" spc="-5" dirty="0">
                <a:latin typeface="Times New Roman"/>
                <a:cs typeface="Times New Roman"/>
              </a:rPr>
              <a:t>section.      </a:t>
            </a:r>
            <a:r>
              <a:rPr sz="2800" dirty="0">
                <a:latin typeface="Times New Roman"/>
                <a:cs typeface="Times New Roman"/>
              </a:rPr>
              <a:t>Now,     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</a:t>
            </a:r>
            <a:r>
              <a:rPr sz="2800" i="1" spc="-5" dirty="0">
                <a:latin typeface="Times New Roman"/>
                <a:cs typeface="Times New Roman"/>
              </a:rPr>
              <a:t>/Bo      </a:t>
            </a:r>
            <a:r>
              <a:rPr sz="2800" spc="-5" dirty="0">
                <a:latin typeface="Times New Roman"/>
                <a:cs typeface="Times New Roman"/>
              </a:rPr>
              <a:t>or     </a:t>
            </a:r>
            <a:r>
              <a:rPr sz="2800" spc="57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</a:t>
            </a:r>
            <a:r>
              <a:rPr sz="2800" i="1" spc="-5" dirty="0">
                <a:latin typeface="Times New Roman"/>
                <a:cs typeface="Times New Roman"/>
              </a:rPr>
              <a:t>/Do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604" y="879093"/>
            <a:ext cx="5042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7865" algn="l"/>
              </a:tabLst>
            </a:pPr>
            <a:r>
              <a:rPr dirty="0"/>
              <a:t>2-	</a:t>
            </a:r>
            <a:r>
              <a:rPr spc="-5" dirty="0"/>
              <a:t>The hydraulic line is </a:t>
            </a:r>
            <a:r>
              <a:rPr dirty="0"/>
              <a:t>the</a:t>
            </a:r>
            <a:r>
              <a:rPr spc="-20" dirty="0"/>
              <a:t> </a:t>
            </a:r>
            <a:r>
              <a:rPr spc="-5" dirty="0"/>
              <a:t>water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3641" y="2988691"/>
            <a:ext cx="9931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7405" algn="l"/>
              </a:tabLst>
            </a:pPr>
            <a:r>
              <a:rPr sz="2000" dirty="0">
                <a:latin typeface="Cambria Math"/>
                <a:cs typeface="Cambria Math"/>
              </a:rPr>
              <a:t>𝟏	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0675" y="3054223"/>
            <a:ext cx="477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𝟐𝒈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7936" y="2988691"/>
            <a:ext cx="177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3277" y="2988691"/>
            <a:ext cx="177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7904" y="1287526"/>
            <a:ext cx="5491480" cy="1569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365">
              <a:lnSpc>
                <a:spcPts val="3295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surface</a:t>
            </a:r>
            <a:endParaRPr sz="2800">
              <a:latin typeface="Times New Roman"/>
              <a:cs typeface="Times New Roman"/>
            </a:endParaRPr>
          </a:p>
          <a:p>
            <a:pPr marL="25400">
              <a:lnSpc>
                <a:spcPts val="3220"/>
              </a:lnSpc>
              <a:tabLst>
                <a:tab pos="710565" algn="l"/>
              </a:tabLst>
            </a:pPr>
            <a:r>
              <a:rPr sz="2800" dirty="0">
                <a:latin typeface="Times New Roman"/>
                <a:cs typeface="Times New Roman"/>
              </a:rPr>
              <a:t>3-	</a:t>
            </a:r>
            <a:r>
              <a:rPr sz="2800" spc="-5" dirty="0">
                <a:latin typeface="Times New Roman"/>
                <a:cs typeface="Times New Roman"/>
              </a:rPr>
              <a:t>The pressure 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atmospheric</a:t>
            </a:r>
            <a:endParaRPr sz="2800">
              <a:latin typeface="Times New Roman"/>
              <a:cs typeface="Times New Roman"/>
            </a:endParaRPr>
          </a:p>
          <a:p>
            <a:pPr marL="25400">
              <a:lnSpc>
                <a:spcPts val="2785"/>
              </a:lnSpc>
            </a:pPr>
            <a:r>
              <a:rPr sz="2800" spc="-5" dirty="0">
                <a:latin typeface="Times New Roman"/>
                <a:cs typeface="Times New Roman"/>
              </a:rPr>
              <a:t>The same eq. applied on open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endParaRPr sz="2800">
              <a:latin typeface="Times New Roman"/>
              <a:cs typeface="Times New Roman"/>
            </a:endParaRPr>
          </a:p>
          <a:p>
            <a:pPr marL="1791970">
              <a:lnSpc>
                <a:spcPts val="2855"/>
              </a:lnSpc>
              <a:tabLst>
                <a:tab pos="4405630" algn="l"/>
              </a:tabLst>
            </a:pPr>
            <a:r>
              <a:rPr sz="4200" baseline="-21825" dirty="0">
                <a:latin typeface="Cambria Math"/>
                <a:cs typeface="Cambria Math"/>
              </a:rPr>
              <a:t>𝒗</a:t>
            </a:r>
            <a:r>
              <a:rPr sz="2000" dirty="0">
                <a:latin typeface="Cambria Math"/>
                <a:cs typeface="Cambria Math"/>
              </a:rPr>
              <a:t>𝟐	</a:t>
            </a:r>
            <a:r>
              <a:rPr sz="4200" baseline="-21825" dirty="0">
                <a:latin typeface="Cambria Math"/>
                <a:cs typeface="Cambria Math"/>
              </a:rPr>
              <a:t>𝒗</a:t>
            </a: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4589" y="3054223"/>
            <a:ext cx="477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𝟐𝒈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3756" y="2814954"/>
            <a:ext cx="5435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509270" algn="l"/>
                <a:tab pos="1324610" algn="l"/>
                <a:tab pos="1918970" algn="l"/>
                <a:tab pos="2664460" algn="l"/>
                <a:tab pos="3123565" algn="l"/>
                <a:tab pos="3938904" algn="l"/>
                <a:tab pos="4533265" algn="l"/>
              </a:tabLst>
            </a:pPr>
            <a:r>
              <a:rPr sz="2800" spc="-5" dirty="0">
                <a:latin typeface="Cambria Math"/>
                <a:cs typeface="Cambria Math"/>
              </a:rPr>
              <a:t>𝒚	+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𝒁	+</a:t>
            </a:r>
            <a:r>
              <a:rPr sz="4200" u="heavy" spc="-7" baseline="2976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3000" u="heavy" baseline="4166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𝟏</a:t>
            </a:r>
            <a:r>
              <a:rPr sz="3000" baseline="41666" dirty="0">
                <a:latin typeface="Cambria Math"/>
                <a:cs typeface="Cambria Math"/>
              </a:rPr>
              <a:t> </a:t>
            </a:r>
            <a:r>
              <a:rPr sz="3000" spc="434" baseline="41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	𝒚	+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𝒁	+</a:t>
            </a:r>
            <a:r>
              <a:rPr sz="4200" u="heavy" spc="-7" baseline="2976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3000" u="heavy" baseline="4166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𝟐</a:t>
            </a:r>
            <a:r>
              <a:rPr sz="3000" baseline="41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7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𝒉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75297" y="2988691"/>
            <a:ext cx="1695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𝑳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9422" y="4141749"/>
            <a:ext cx="246379" cy="10439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800" spc="-5" dirty="0">
                <a:latin typeface="Cambria Math"/>
                <a:cs typeface="Cambria Math"/>
              </a:rPr>
              <a:t>𝒑</a:t>
            </a:r>
            <a:endParaRPr sz="28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650"/>
              </a:spcBef>
            </a:pPr>
            <a:r>
              <a:rPr sz="2800" spc="-5" dirty="0">
                <a:latin typeface="Cambria Math"/>
                <a:cs typeface="Cambria Math"/>
              </a:rPr>
              <a:t>𝜸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92122" y="4760848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99461" y="4494403"/>
            <a:ext cx="3723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= 𝒑𝒓𝒆𝒔𝒔𝒖𝒓𝒆 </a:t>
            </a:r>
            <a:r>
              <a:rPr sz="2800" spc="-10" dirty="0">
                <a:latin typeface="Cambria Math"/>
                <a:cs typeface="Cambria Math"/>
              </a:rPr>
              <a:t>𝒇𝒐𝒓𝒄𝒆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4200" spc="-7" baseline="2976" dirty="0">
                <a:latin typeface="Cambria Math"/>
                <a:cs typeface="Cambria Math"/>
              </a:rPr>
              <a:t>(</a:t>
            </a:r>
            <a:r>
              <a:rPr sz="2800" spc="-5" dirty="0">
                <a:latin typeface="Cambria Math"/>
                <a:cs typeface="Cambria Math"/>
              </a:rPr>
              <a:t>𝒎</a:t>
            </a:r>
            <a:r>
              <a:rPr sz="4200" spc="-7" baseline="2976" dirty="0">
                <a:latin typeface="Cambria Math"/>
                <a:cs typeface="Cambria Math"/>
              </a:rPr>
              <a:t>)</a:t>
            </a:r>
            <a:endParaRPr sz="4200" baseline="2976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9304" y="5100599"/>
            <a:ext cx="5846445" cy="3424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154305">
              <a:lnSpc>
                <a:spcPct val="109300"/>
              </a:lnSpc>
              <a:spcBef>
                <a:spcPts val="100"/>
              </a:spcBef>
            </a:pPr>
            <a:r>
              <a:rPr sz="2800" b="1" spc="-5" dirty="0">
                <a:latin typeface="Calibri"/>
                <a:cs typeface="Calibri"/>
              </a:rPr>
              <a:t>Z= gravity force , V</a:t>
            </a:r>
            <a:r>
              <a:rPr sz="2700" b="1" spc="-7" baseline="29320" dirty="0">
                <a:latin typeface="Calibri"/>
                <a:cs typeface="Calibri"/>
              </a:rPr>
              <a:t>2</a:t>
            </a:r>
            <a:r>
              <a:rPr sz="2800" b="1" spc="-5" dirty="0">
                <a:latin typeface="Calibri"/>
                <a:cs typeface="Calibri"/>
              </a:rPr>
              <a:t>/2g= inertia force  </a:t>
            </a:r>
            <a:r>
              <a:rPr sz="4200" b="1" spc="-7" baseline="4960" dirty="0">
                <a:latin typeface="Calibri"/>
                <a:cs typeface="Calibri"/>
              </a:rPr>
              <a:t>(velocity head), h</a:t>
            </a:r>
            <a:r>
              <a:rPr sz="1800" b="1" spc="-5" dirty="0">
                <a:latin typeface="Calibri"/>
                <a:cs typeface="Calibri"/>
              </a:rPr>
              <a:t>L= </a:t>
            </a:r>
            <a:r>
              <a:rPr sz="1800" b="1" dirty="0">
                <a:latin typeface="Calibri"/>
                <a:cs typeface="Calibri"/>
              </a:rPr>
              <a:t>losses or </a:t>
            </a:r>
            <a:r>
              <a:rPr sz="1800" b="1" spc="-10" dirty="0">
                <a:latin typeface="Calibri"/>
                <a:cs typeface="Calibri"/>
              </a:rPr>
              <a:t>viscous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force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Times New Roman"/>
              <a:cs typeface="Times New Roman"/>
            </a:endParaRPr>
          </a:p>
          <a:p>
            <a:pPr marL="25400" marR="17780">
              <a:lnSpc>
                <a:spcPct val="95900"/>
              </a:lnSpc>
            </a:pPr>
            <a:r>
              <a:rPr sz="2800" b="1" spc="-5" dirty="0">
                <a:latin typeface="Times New Roman"/>
                <a:cs typeface="Times New Roman"/>
              </a:rPr>
              <a:t>Classification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flow in open channels  </a:t>
            </a:r>
            <a:r>
              <a:rPr sz="2800" spc="-5" dirty="0">
                <a:latin typeface="Times New Roman"/>
                <a:cs typeface="Times New Roman"/>
              </a:rPr>
              <a:t>Based on different criteria, </a:t>
            </a:r>
            <a:r>
              <a:rPr sz="2800" dirty="0">
                <a:latin typeface="Times New Roman"/>
                <a:cs typeface="Times New Roman"/>
              </a:rPr>
              <a:t>free-surface  flows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classified into various  types</a:t>
            </a:r>
            <a:endParaRPr sz="2800">
              <a:latin typeface="Times New Roman"/>
              <a:cs typeface="Times New Roman"/>
            </a:endParaRPr>
          </a:p>
          <a:p>
            <a:pPr marL="254000">
              <a:lnSpc>
                <a:spcPts val="3215"/>
              </a:lnSpc>
            </a:pPr>
            <a:r>
              <a:rPr sz="1400" dirty="0">
                <a:latin typeface="Times New Roman"/>
                <a:cs typeface="Times New Roman"/>
              </a:rPr>
              <a:t>1- </a:t>
            </a:r>
            <a:r>
              <a:rPr sz="2800" b="1" spc="-5" dirty="0">
                <a:latin typeface="Times New Roman"/>
                <a:cs typeface="Times New Roman"/>
              </a:rPr>
              <a:t>Steady and Unsteady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79093"/>
            <a:ext cx="6021070" cy="127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3290"/>
              </a:lnSpc>
              <a:spcBef>
                <a:spcPts val="95"/>
              </a:spcBef>
              <a:tabLst>
                <a:tab pos="2216150" algn="l"/>
                <a:tab pos="2635885" algn="l"/>
                <a:tab pos="3209925" algn="l"/>
                <a:tab pos="4121785" algn="l"/>
                <a:tab pos="4567555" algn="l"/>
              </a:tabLst>
            </a:pPr>
            <a:r>
              <a:rPr sz="2800" spc="-5" dirty="0">
                <a:latin typeface="Times New Roman"/>
                <a:cs typeface="Times New Roman"/>
              </a:rPr>
              <a:t>corresponding	to	the	value	of	AR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/B</a:t>
            </a:r>
            <a:r>
              <a:rPr sz="2700" spc="-7" baseline="32407" dirty="0">
                <a:latin typeface="Times New Roman"/>
                <a:cs typeface="Times New Roman"/>
              </a:rPr>
              <a:t>8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endParaRPr sz="2700" baseline="32407">
              <a:latin typeface="Times New Roman"/>
              <a:cs typeface="Times New Roman"/>
            </a:endParaRPr>
          </a:p>
          <a:p>
            <a:pPr marL="38100" marR="34290">
              <a:lnSpc>
                <a:spcPts val="3229"/>
              </a:lnSpc>
              <a:spcBef>
                <a:spcPts val="145"/>
              </a:spcBef>
              <a:tabLst>
                <a:tab pos="615950" algn="l"/>
                <a:tab pos="1116965" algn="l"/>
              </a:tabLst>
            </a:pPr>
            <a:r>
              <a:rPr sz="2800" spc="-5" dirty="0">
                <a:latin typeface="Times New Roman"/>
                <a:cs typeface="Times New Roman"/>
              </a:rPr>
              <a:t>=0	or	AR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/D</a:t>
            </a:r>
            <a:r>
              <a:rPr sz="2700" spc="-7" baseline="32407" dirty="0">
                <a:latin typeface="Times New Roman"/>
                <a:cs typeface="Times New Roman"/>
              </a:rPr>
              <a:t>8</a:t>
            </a:r>
            <a:r>
              <a:rPr sz="2700" i="1" spc="-7" baseline="30864" dirty="0">
                <a:latin typeface="Times New Roman"/>
                <a:cs typeface="Times New Roman"/>
              </a:rPr>
              <a:t>/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spc="-5" dirty="0">
                <a:latin typeface="Times New Roman"/>
                <a:cs typeface="Times New Roman"/>
              </a:rPr>
              <a:t>=0 may be directly read  from </a:t>
            </a:r>
            <a:r>
              <a:rPr sz="2800" dirty="0">
                <a:latin typeface="Times New Roman"/>
                <a:cs typeface="Times New Roman"/>
              </a:rPr>
              <a:t>Fig.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5889117"/>
            <a:ext cx="6044565" cy="290449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989455" marR="310515" indent="-1675764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Fig 3 </a:t>
            </a:r>
            <a:r>
              <a:rPr sz="2800" b="1" spc="-5" dirty="0">
                <a:latin typeface="Times New Roman"/>
                <a:cs typeface="Times New Roman"/>
              </a:rPr>
              <a:t>Curves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computation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of  normal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depth</a:t>
            </a:r>
            <a:endParaRPr sz="2800">
              <a:latin typeface="Times New Roman"/>
              <a:cs typeface="Times New Roman"/>
            </a:endParaRPr>
          </a:p>
          <a:p>
            <a:pPr marL="50800">
              <a:lnSpc>
                <a:spcPts val="3065"/>
              </a:lnSpc>
            </a:pPr>
            <a:r>
              <a:rPr sz="2800" b="1" spc="-5" dirty="0">
                <a:latin typeface="Times New Roman"/>
                <a:cs typeface="Times New Roman"/>
              </a:rPr>
              <a:t>Example</a:t>
            </a:r>
            <a:endParaRPr sz="2800">
              <a:latin typeface="Times New Roman"/>
              <a:cs typeface="Times New Roman"/>
            </a:endParaRPr>
          </a:p>
          <a:p>
            <a:pPr marL="50800" marR="38735" algn="just">
              <a:lnSpc>
                <a:spcPts val="3220"/>
              </a:lnSpc>
              <a:spcBef>
                <a:spcPts val="160"/>
              </a:spcBef>
            </a:pPr>
            <a:r>
              <a:rPr sz="2800" i="1" spc="-5" dirty="0">
                <a:latin typeface="Times New Roman"/>
                <a:cs typeface="Times New Roman"/>
              </a:rPr>
              <a:t>Compute </a:t>
            </a:r>
            <a:r>
              <a:rPr sz="2800" i="1" dirty="0">
                <a:latin typeface="Times New Roman"/>
                <a:cs typeface="Times New Roman"/>
              </a:rPr>
              <a:t>the </a:t>
            </a:r>
            <a:r>
              <a:rPr sz="2800" i="1" spc="-5" dirty="0">
                <a:latin typeface="Times New Roman"/>
                <a:cs typeface="Times New Roman"/>
              </a:rPr>
              <a:t>normal depth in a  trapezoidal channel having a </a:t>
            </a:r>
            <a:r>
              <a:rPr sz="2800" i="1" spc="5" dirty="0">
                <a:latin typeface="Times New Roman"/>
                <a:cs typeface="Times New Roman"/>
              </a:rPr>
              <a:t>bottom-  </a:t>
            </a:r>
            <a:r>
              <a:rPr sz="2800" i="1" spc="-5" dirty="0">
                <a:latin typeface="Times New Roman"/>
                <a:cs typeface="Times New Roman"/>
              </a:rPr>
              <a:t>width of 10 m, </a:t>
            </a:r>
            <a:r>
              <a:rPr sz="2800" i="1" dirty="0">
                <a:latin typeface="Times New Roman"/>
                <a:cs typeface="Times New Roman"/>
              </a:rPr>
              <a:t>side </a:t>
            </a:r>
            <a:r>
              <a:rPr sz="2800" i="1" spc="-5" dirty="0">
                <a:latin typeface="Times New Roman"/>
                <a:cs typeface="Times New Roman"/>
              </a:rPr>
              <a:t>slopes of 2H to 1V  and carrying a flow of 30 m</a:t>
            </a:r>
            <a:r>
              <a:rPr sz="2700" spc="-7" baseline="32407" dirty="0">
                <a:latin typeface="Times New Roman"/>
                <a:cs typeface="Times New Roman"/>
              </a:rPr>
              <a:t>3</a:t>
            </a:r>
            <a:r>
              <a:rPr sz="2800" i="1" spc="-5" dirty="0">
                <a:latin typeface="Times New Roman"/>
                <a:cs typeface="Times New Roman"/>
              </a:rPr>
              <a:t>/s. The</a:t>
            </a:r>
            <a:r>
              <a:rPr sz="2800" i="1" spc="58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slope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50" y="2141220"/>
            <a:ext cx="5943219" cy="3781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879093"/>
            <a:ext cx="6096000" cy="4132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algn="just">
              <a:lnSpc>
                <a:spcPts val="3290"/>
              </a:lnSpc>
              <a:spcBef>
                <a:spcPts val="95"/>
              </a:spcBef>
            </a:pPr>
            <a:r>
              <a:rPr sz="2800" i="1" dirty="0">
                <a:latin typeface="Times New Roman"/>
                <a:cs typeface="Times New Roman"/>
              </a:rPr>
              <a:t>of the </a:t>
            </a:r>
            <a:r>
              <a:rPr sz="2800" i="1" spc="-5" dirty="0">
                <a:latin typeface="Times New Roman"/>
                <a:cs typeface="Times New Roman"/>
              </a:rPr>
              <a:t>channel bottom is 0.001 and n</a:t>
            </a:r>
            <a:r>
              <a:rPr sz="2800" i="1" spc="53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 marL="88900" algn="just">
              <a:lnSpc>
                <a:spcPts val="3220"/>
              </a:lnSpc>
            </a:pPr>
            <a:r>
              <a:rPr sz="2800" i="1" dirty="0">
                <a:latin typeface="Times New Roman"/>
                <a:cs typeface="Times New Roman"/>
              </a:rPr>
              <a:t>0.013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Ans</a:t>
            </a:r>
            <a:r>
              <a:rPr sz="2800" spc="6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700" baseline="-6172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=1.1</a:t>
            </a:r>
            <a:endParaRPr sz="2800">
              <a:latin typeface="Times New Roman"/>
              <a:cs typeface="Times New Roman"/>
            </a:endParaRPr>
          </a:p>
          <a:p>
            <a:pPr marL="88900" algn="just">
              <a:lnSpc>
                <a:spcPts val="3220"/>
              </a:lnSpc>
            </a:pPr>
            <a:r>
              <a:rPr sz="2800" b="1" spc="-5" dirty="0">
                <a:latin typeface="Times New Roman"/>
                <a:cs typeface="Times New Roman"/>
              </a:rPr>
              <a:t>Equivalent Manning Constant</a:t>
            </a:r>
            <a:endParaRPr sz="2800">
              <a:latin typeface="Times New Roman"/>
              <a:cs typeface="Times New Roman"/>
            </a:endParaRPr>
          </a:p>
          <a:p>
            <a:pPr marL="88900" marR="53340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previous discussion, we assumed  that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surface at a channel cross  section has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same roughness along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entire wetted perimeter. However, this is 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always </a:t>
            </a:r>
            <a:r>
              <a:rPr sz="2800" dirty="0">
                <a:latin typeface="Times New Roman"/>
                <a:cs typeface="Times New Roman"/>
              </a:rPr>
              <a:t>true. For </a:t>
            </a:r>
            <a:r>
              <a:rPr sz="2800" spc="-5" dirty="0">
                <a:latin typeface="Times New Roman"/>
                <a:cs typeface="Times New Roman"/>
              </a:rPr>
              <a:t>example, if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channel </a:t>
            </a:r>
            <a:r>
              <a:rPr sz="2800" dirty="0">
                <a:latin typeface="Times New Roman"/>
                <a:cs typeface="Times New Roman"/>
              </a:rPr>
              <a:t>bottom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sides </a:t>
            </a:r>
            <a:r>
              <a:rPr sz="2800" spc="-5" dirty="0">
                <a:latin typeface="Times New Roman"/>
                <a:cs typeface="Times New Roman"/>
              </a:rPr>
              <a:t>are made from  different materials, then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Manning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77053"/>
            <a:ext cx="51060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61795" algn="l"/>
                <a:tab pos="3086100" algn="l"/>
                <a:tab pos="3907154" algn="l"/>
              </a:tabLst>
            </a:pPr>
            <a:r>
              <a:rPr sz="2800" spc="-5" dirty="0">
                <a:latin typeface="Times New Roman"/>
                <a:cs typeface="Times New Roman"/>
              </a:rPr>
              <a:t>different	values.	To	simplify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968621"/>
            <a:ext cx="5969000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3290"/>
              </a:lnSpc>
              <a:spcBef>
                <a:spcPts val="95"/>
              </a:spcBef>
              <a:tabLst>
                <a:tab pos="676910" algn="l"/>
                <a:tab pos="1372870" algn="l"/>
                <a:tab pos="2642235" algn="l"/>
                <a:tab pos="3418204" algn="l"/>
                <a:tab pos="4392930" algn="l"/>
                <a:tab pos="5270500" algn="l"/>
              </a:tabLst>
            </a:pP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tt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ave</a:t>
            </a:r>
            <a:endParaRPr sz="2800">
              <a:latin typeface="Times New Roman"/>
              <a:cs typeface="Times New Roman"/>
            </a:endParaRPr>
          </a:p>
          <a:p>
            <a:pPr marR="7620" algn="r">
              <a:lnSpc>
                <a:spcPts val="3290"/>
              </a:lnSpc>
            </a:pP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787009"/>
            <a:ext cx="5971540" cy="331406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computations, it becomes necessary to  determine a value of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designated by </a:t>
            </a:r>
            <a:r>
              <a:rPr sz="2800" i="1" spc="-5" dirty="0">
                <a:latin typeface="Times New Roman"/>
                <a:cs typeface="Times New Roman"/>
              </a:rPr>
              <a:t>ne</a:t>
            </a:r>
            <a:r>
              <a:rPr sz="2800" spc="-5" dirty="0">
                <a:latin typeface="Times New Roman"/>
                <a:cs typeface="Times New Roman"/>
              </a:rPr>
              <a:t>,  that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used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entire section.  This value of </a:t>
            </a:r>
            <a:r>
              <a:rPr sz="2800" i="1" dirty="0">
                <a:latin typeface="Times New Roman"/>
                <a:cs typeface="Times New Roman"/>
              </a:rPr>
              <a:t>ne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referred to as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equivalent </a:t>
            </a:r>
            <a:r>
              <a:rPr sz="2800" i="1" spc="-5" dirty="0">
                <a:latin typeface="Times New Roman"/>
                <a:cs typeface="Times New Roman"/>
              </a:rPr>
              <a:t>n </a:t>
            </a:r>
            <a:r>
              <a:rPr sz="2800" dirty="0">
                <a:latin typeface="Times New Roman"/>
                <a:cs typeface="Times New Roman"/>
              </a:rPr>
              <a:t>for the entire </a:t>
            </a:r>
            <a:r>
              <a:rPr sz="2800" spc="-5" dirty="0">
                <a:latin typeface="Times New Roman"/>
                <a:cs typeface="Times New Roman"/>
              </a:rPr>
              <a:t>cross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50"/>
              </a:lnSpc>
            </a:pPr>
            <a:r>
              <a:rPr sz="2800" spc="-10" dirty="0">
                <a:latin typeface="Times New Roman"/>
                <a:cs typeface="Times New Roman"/>
              </a:rPr>
              <a:t>Let  </a:t>
            </a:r>
            <a:r>
              <a:rPr sz="2800" spc="-5" dirty="0">
                <a:latin typeface="Times New Roman"/>
                <a:cs typeface="Times New Roman"/>
              </a:rPr>
              <a:t>us  </a:t>
            </a:r>
            <a:r>
              <a:rPr sz="2800" dirty="0">
                <a:latin typeface="Times New Roman"/>
                <a:cs typeface="Times New Roman"/>
              </a:rPr>
              <a:t>consider  </a:t>
            </a:r>
            <a:r>
              <a:rPr sz="2800" spc="-5" dirty="0">
                <a:latin typeface="Times New Roman"/>
                <a:cs typeface="Times New Roman"/>
              </a:rPr>
              <a:t>a  channel  section </a:t>
            </a:r>
            <a:r>
              <a:rPr sz="2800" spc="6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3220"/>
              </a:lnSpc>
              <a:spcBef>
                <a:spcPts val="160"/>
              </a:spcBef>
            </a:pP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subdivided into </a:t>
            </a:r>
            <a:r>
              <a:rPr sz="2800" i="1" spc="-5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subareas  having wetted perimeter  </a:t>
            </a:r>
            <a:r>
              <a:rPr sz="2800" i="1" spc="-5" dirty="0">
                <a:latin typeface="Times New Roman"/>
                <a:cs typeface="Times New Roman"/>
              </a:rPr>
              <a:t>Pi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Manning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969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9870" algn="l"/>
                <a:tab pos="2078989" algn="l"/>
                <a:tab pos="2510790" algn="l"/>
                <a:tab pos="2924810" algn="l"/>
                <a:tab pos="3405504" algn="l"/>
                <a:tab pos="3885565" algn="l"/>
                <a:tab pos="4188460" algn="l"/>
                <a:tab pos="4490720" algn="l"/>
                <a:tab pos="4793615" algn="l"/>
                <a:tab pos="5542280" algn="l"/>
              </a:tabLst>
            </a:pPr>
            <a:r>
              <a:rPr spc="-5" dirty="0"/>
              <a:t>con</a:t>
            </a:r>
            <a:r>
              <a:rPr dirty="0"/>
              <a:t>s</a:t>
            </a:r>
            <a:r>
              <a:rPr spc="-5" dirty="0"/>
              <a:t>tant,</a:t>
            </a:r>
            <a:r>
              <a:rPr dirty="0"/>
              <a:t>	</a:t>
            </a:r>
            <a:r>
              <a:rPr i="1" dirty="0">
                <a:latin typeface="Times New Roman"/>
                <a:cs typeface="Times New Roman"/>
              </a:rPr>
              <a:t>n</a:t>
            </a:r>
            <a:r>
              <a:rPr i="1" spc="-5" dirty="0">
                <a:latin typeface="Times New Roman"/>
                <a:cs typeface="Times New Roman"/>
              </a:rPr>
              <a:t>i</a:t>
            </a:r>
            <a:r>
              <a:rPr spc="-5" dirty="0"/>
              <a:t>,</a:t>
            </a:r>
            <a:r>
              <a:rPr dirty="0"/>
              <a:t>	(</a:t>
            </a:r>
            <a:r>
              <a:rPr i="1" spc="-5" dirty="0">
                <a:latin typeface="Times New Roman"/>
                <a:cs typeface="Times New Roman"/>
              </a:rPr>
              <a:t>i</a:t>
            </a:r>
            <a:r>
              <a:rPr i="1" dirty="0">
                <a:latin typeface="Times New Roman"/>
                <a:cs typeface="Times New Roman"/>
              </a:rPr>
              <a:t>	</a:t>
            </a:r>
            <a:r>
              <a:rPr spc="-5" dirty="0"/>
              <a:t>=</a:t>
            </a:r>
            <a:r>
              <a:rPr dirty="0"/>
              <a:t>	1</a:t>
            </a:r>
            <a:r>
              <a:rPr i="1" spc="-5" dirty="0">
                <a:latin typeface="Times New Roman"/>
                <a:cs typeface="Times New Roman"/>
              </a:rPr>
              <a:t>,</a:t>
            </a:r>
            <a:r>
              <a:rPr i="1" dirty="0">
                <a:latin typeface="Times New Roman"/>
                <a:cs typeface="Times New Roman"/>
              </a:rPr>
              <a:t>	</a:t>
            </a:r>
            <a:r>
              <a:rPr dirty="0"/>
              <a:t>2</a:t>
            </a:r>
            <a:r>
              <a:rPr i="1" spc="-5" dirty="0">
                <a:latin typeface="Times New Roman"/>
                <a:cs typeface="Times New Roman"/>
              </a:rPr>
              <a:t>,</a:t>
            </a:r>
            <a:r>
              <a:rPr i="1" dirty="0">
                <a:latin typeface="Times New Roman"/>
                <a:cs typeface="Times New Roman"/>
              </a:rPr>
              <a:t>	</a:t>
            </a:r>
            <a:r>
              <a:rPr i="1" spc="-5" dirty="0">
                <a:latin typeface="Times New Roman"/>
                <a:cs typeface="Times New Roman"/>
              </a:rPr>
              <a:t>·</a:t>
            </a:r>
            <a:r>
              <a:rPr i="1" dirty="0">
                <a:latin typeface="Times New Roman"/>
                <a:cs typeface="Times New Roman"/>
              </a:rPr>
              <a:t>	</a:t>
            </a:r>
            <a:r>
              <a:rPr i="1" spc="-5" dirty="0">
                <a:latin typeface="Times New Roman"/>
                <a:cs typeface="Times New Roman"/>
              </a:rPr>
              <a:t>·</a:t>
            </a:r>
            <a:r>
              <a:rPr i="1" dirty="0">
                <a:latin typeface="Times New Roman"/>
                <a:cs typeface="Times New Roman"/>
              </a:rPr>
              <a:t>	</a:t>
            </a:r>
            <a:r>
              <a:rPr i="1" spc="-5" dirty="0">
                <a:latin typeface="Times New Roman"/>
                <a:cs typeface="Times New Roman"/>
              </a:rPr>
              <a:t>·</a:t>
            </a:r>
            <a:r>
              <a:rPr i="1" dirty="0">
                <a:latin typeface="Times New Roman"/>
                <a:cs typeface="Times New Roman"/>
              </a:rPr>
              <a:t>	,</a:t>
            </a:r>
            <a:r>
              <a:rPr i="1" spc="-10" dirty="0">
                <a:latin typeface="Times New Roman"/>
                <a:cs typeface="Times New Roman"/>
              </a:rPr>
              <a:t>N</a:t>
            </a:r>
            <a:r>
              <a:rPr spc="-5" dirty="0"/>
              <a:t>).</a:t>
            </a:r>
            <a:r>
              <a:rPr dirty="0"/>
              <a:t>	</a:t>
            </a:r>
            <a:r>
              <a:rPr spc="-5" dirty="0"/>
              <a:t>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6270" y="3453510"/>
            <a:ext cx="1638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90" dirty="0">
                <a:latin typeface="Cambria Math"/>
                <a:cs typeface="Cambria Math"/>
              </a:rPr>
              <a:t>𝑒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2054" y="3279775"/>
            <a:ext cx="1000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4345" algn="l"/>
              </a:tabLst>
            </a:pPr>
            <a:r>
              <a:rPr sz="2800" spc="-5" dirty="0">
                <a:latin typeface="Cambria Math"/>
                <a:cs typeface="Cambria Math"/>
              </a:rPr>
              <a:t>𝑛	=</a:t>
            </a:r>
            <a:r>
              <a:rPr sz="2800" spc="8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9666" y="3180714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5" dirty="0">
                <a:latin typeface="Cambria Math"/>
                <a:cs typeface="Cambria Math"/>
              </a:rPr>
              <a:t>𝑖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8436" y="3218814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5" dirty="0">
                <a:latin typeface="Cambria Math"/>
                <a:cs typeface="Cambria Math"/>
              </a:rPr>
              <a:t>𝑖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304" y="1287526"/>
            <a:ext cx="5996305" cy="19856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5400" marR="177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assuming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mean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in  each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subareas is equal </a:t>
            </a:r>
            <a:r>
              <a:rPr sz="2800" dirty="0">
                <a:latin typeface="Times New Roman"/>
                <a:cs typeface="Times New Roman"/>
              </a:rPr>
              <a:t>to the </a:t>
            </a:r>
            <a:r>
              <a:rPr sz="2800" spc="-5" dirty="0">
                <a:latin typeface="Times New Roman"/>
                <a:cs typeface="Times New Roman"/>
              </a:rPr>
              <a:t>mean 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entire section,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following equation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be derived:</a:t>
            </a:r>
            <a:endParaRPr sz="2800">
              <a:latin typeface="Times New Roman"/>
              <a:cs typeface="Times New Roman"/>
            </a:endParaRPr>
          </a:p>
          <a:p>
            <a:pPr marL="381000" algn="ctr">
              <a:lnSpc>
                <a:spcPts val="2415"/>
              </a:lnSpc>
            </a:pPr>
            <a:r>
              <a:rPr sz="4200" spc="-7" baseline="-26785" dirty="0">
                <a:latin typeface="Cambria Math"/>
                <a:cs typeface="Cambria Math"/>
              </a:rPr>
              <a:t>∑ </a:t>
            </a:r>
            <a:r>
              <a:rPr sz="4200" spc="-7" baseline="-28769" dirty="0">
                <a:latin typeface="Cambria Math"/>
                <a:cs typeface="Cambria Math"/>
              </a:rPr>
              <a:t>𝑃</a:t>
            </a:r>
            <a:r>
              <a:rPr sz="4200" spc="-270" baseline="-28769" dirty="0">
                <a:latin typeface="Cambria Math"/>
                <a:cs typeface="Cambria Math"/>
              </a:rPr>
              <a:t> </a:t>
            </a:r>
            <a:r>
              <a:rPr sz="4200" spc="52" baseline="-28769" dirty="0">
                <a:latin typeface="Cambria Math"/>
                <a:cs typeface="Cambria Math"/>
              </a:rPr>
              <a:t>𝑛</a:t>
            </a:r>
            <a:r>
              <a:rPr sz="2000" spc="35" dirty="0">
                <a:latin typeface="Cambria Math"/>
                <a:cs typeface="Cambria Math"/>
              </a:rPr>
              <a:t>3/2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43578" y="3503803"/>
            <a:ext cx="6584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∑</a:t>
            </a:r>
            <a:r>
              <a:rPr sz="2800" spc="-204" dirty="0">
                <a:latin typeface="Cambria Math"/>
                <a:cs typeface="Cambria Math"/>
              </a:rPr>
              <a:t> </a:t>
            </a:r>
            <a:r>
              <a:rPr sz="4200" spc="-187" baseline="-1984" dirty="0">
                <a:latin typeface="Cambria Math"/>
                <a:cs typeface="Cambria Math"/>
              </a:rPr>
              <a:t>𝑃</a:t>
            </a:r>
            <a:r>
              <a:rPr sz="3000" spc="-187" baseline="-19444" dirty="0">
                <a:latin typeface="Cambria Math"/>
                <a:cs typeface="Cambria Math"/>
              </a:rPr>
              <a:t>𝑖</a:t>
            </a:r>
            <a:endParaRPr sz="3000" baseline="-19444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60115" y="3546221"/>
            <a:ext cx="1250315" cy="0"/>
          </a:xfrm>
          <a:custGeom>
            <a:avLst/>
            <a:gdLst/>
            <a:ahLst/>
            <a:cxnLst/>
            <a:rect l="l" t="t" r="r" b="b"/>
            <a:pathLst>
              <a:path w="1250314">
                <a:moveTo>
                  <a:pt x="0" y="0"/>
                </a:moveTo>
                <a:lnTo>
                  <a:pt x="124998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71948" y="3148711"/>
            <a:ext cx="642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30" baseline="-20833" dirty="0">
                <a:latin typeface="Cambria Math"/>
                <a:cs typeface="Cambria Math"/>
              </a:rPr>
              <a:t>)</a:t>
            </a:r>
            <a:r>
              <a:rPr sz="2000" spc="20" dirty="0">
                <a:latin typeface="Cambria Math"/>
                <a:cs typeface="Cambria Math"/>
              </a:rPr>
              <a:t>2/3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4332859"/>
            <a:ext cx="5970270" cy="290576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in which subscript </a:t>
            </a:r>
            <a:r>
              <a:rPr sz="2800" i="1" spc="-5" dirty="0">
                <a:latin typeface="Times New Roman"/>
                <a:cs typeface="Times New Roman"/>
              </a:rPr>
              <a:t>i </a:t>
            </a:r>
            <a:r>
              <a:rPr sz="2800" spc="-5" dirty="0">
                <a:latin typeface="Times New Roman"/>
                <a:cs typeface="Times New Roman"/>
              </a:rPr>
              <a:t>refers to values </a:t>
            </a:r>
            <a:r>
              <a:rPr sz="2800" dirty="0">
                <a:latin typeface="Times New Roman"/>
                <a:cs typeface="Times New Roman"/>
              </a:rPr>
              <a:t>for  the </a:t>
            </a:r>
            <a:r>
              <a:rPr sz="2800" spc="-5" dirty="0">
                <a:latin typeface="Times New Roman"/>
                <a:cs typeface="Times New Roman"/>
              </a:rPr>
              <a:t>ith subarea. </a:t>
            </a:r>
            <a:r>
              <a:rPr sz="2800" dirty="0">
                <a:latin typeface="Times New Roman"/>
                <a:cs typeface="Times New Roman"/>
              </a:rPr>
              <a:t>Similarly, the </a:t>
            </a:r>
            <a:r>
              <a:rPr sz="2800" spc="-5" dirty="0">
                <a:latin typeface="Times New Roman"/>
                <a:cs typeface="Times New Roman"/>
              </a:rPr>
              <a:t>following  expression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equivalent Manning  constant </a:t>
            </a:r>
            <a:r>
              <a:rPr sz="2800" i="1" dirty="0">
                <a:latin typeface="Times New Roman"/>
                <a:cs typeface="Times New Roman"/>
              </a:rPr>
              <a:t>ne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derived by assuming  that </a:t>
            </a:r>
            <a:r>
              <a:rPr sz="2800" dirty="0">
                <a:latin typeface="Times New Roman"/>
                <a:cs typeface="Times New Roman"/>
              </a:rPr>
              <a:t>the total </a:t>
            </a:r>
            <a:r>
              <a:rPr sz="2800" spc="-5" dirty="0">
                <a:latin typeface="Times New Roman"/>
                <a:cs typeface="Times New Roman"/>
              </a:rPr>
              <a:t>force </a:t>
            </a:r>
            <a:r>
              <a:rPr sz="2800" dirty="0">
                <a:latin typeface="Times New Roman"/>
                <a:cs typeface="Times New Roman"/>
              </a:rPr>
              <a:t>resisting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is  equal to the sum of forces resisting </a:t>
            </a:r>
            <a:r>
              <a:rPr sz="2800" dirty="0">
                <a:latin typeface="Times New Roman"/>
                <a:cs typeface="Times New Roman"/>
              </a:rPr>
              <a:t>the  flow </a:t>
            </a:r>
            <a:r>
              <a:rPr sz="2800" spc="-5" dirty="0">
                <a:latin typeface="Times New Roman"/>
                <a:cs typeface="Times New Roman"/>
              </a:rPr>
              <a:t>in each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subarea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10739" y="7488173"/>
            <a:ext cx="229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𝑛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4954" y="7661909"/>
            <a:ext cx="1638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90" dirty="0">
                <a:latin typeface="Cambria Math"/>
                <a:cs typeface="Cambria Math"/>
              </a:rPr>
              <a:t>𝑒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698" y="7218426"/>
            <a:ext cx="1040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1984" dirty="0">
                <a:latin typeface="Cambria Math"/>
                <a:cs typeface="Cambria Math"/>
              </a:rPr>
              <a:t>∑</a:t>
            </a:r>
            <a:r>
              <a:rPr sz="4200" spc="-502" baseline="1984" dirty="0">
                <a:latin typeface="Cambria Math"/>
                <a:cs typeface="Cambria Math"/>
              </a:rPr>
              <a:t> </a:t>
            </a:r>
            <a:r>
              <a:rPr sz="2800" spc="-120" dirty="0">
                <a:latin typeface="Cambria Math"/>
                <a:cs typeface="Cambria Math"/>
              </a:rPr>
              <a:t>𝑃</a:t>
            </a:r>
            <a:r>
              <a:rPr sz="3000" spc="-179" baseline="-16666" dirty="0">
                <a:latin typeface="Cambria Math"/>
                <a:cs typeface="Cambria Math"/>
              </a:rPr>
              <a:t>𝑖 </a:t>
            </a:r>
            <a:r>
              <a:rPr sz="2800" spc="45" dirty="0">
                <a:latin typeface="Cambria Math"/>
                <a:cs typeface="Cambria Math"/>
              </a:rPr>
              <a:t>𝑛</a:t>
            </a:r>
            <a:r>
              <a:rPr sz="3000" spc="67" baseline="30555" dirty="0">
                <a:latin typeface="Cambria Math"/>
                <a:cs typeface="Cambria Math"/>
              </a:rPr>
              <a:t>2</a:t>
            </a:r>
            <a:endParaRPr sz="3000" baseline="30555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6627" y="7712202"/>
            <a:ext cx="6584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∑</a:t>
            </a:r>
            <a:r>
              <a:rPr sz="2800" spc="-204" dirty="0">
                <a:latin typeface="Cambria Math"/>
                <a:cs typeface="Cambria Math"/>
              </a:rPr>
              <a:t> </a:t>
            </a:r>
            <a:r>
              <a:rPr sz="4200" spc="-187" baseline="-1984" dirty="0">
                <a:latin typeface="Cambria Math"/>
                <a:cs typeface="Cambria Math"/>
              </a:rPr>
              <a:t>𝑃</a:t>
            </a:r>
            <a:r>
              <a:rPr sz="3000" spc="-187" baseline="-19444" dirty="0">
                <a:latin typeface="Cambria Math"/>
                <a:cs typeface="Cambria Math"/>
              </a:rPr>
              <a:t>𝑖</a:t>
            </a:r>
            <a:endParaRPr sz="3000" baseline="-19444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8635" y="7357109"/>
            <a:ext cx="2127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360805" algn="l"/>
              </a:tabLst>
            </a:pPr>
            <a:r>
              <a:rPr sz="4200" spc="-7" baseline="-20833" dirty="0">
                <a:latin typeface="Cambria Math"/>
                <a:cs typeface="Cambria Math"/>
              </a:rPr>
              <a:t>=</a:t>
            </a:r>
            <a:r>
              <a:rPr sz="4200" spc="240" baseline="-20833" dirty="0">
                <a:latin typeface="Cambria Math"/>
                <a:cs typeface="Cambria Math"/>
              </a:rPr>
              <a:t> </a:t>
            </a:r>
            <a:r>
              <a:rPr sz="4200" spc="-7" baseline="-20833" dirty="0">
                <a:latin typeface="Cambria Math"/>
                <a:cs typeface="Cambria Math"/>
              </a:rPr>
              <a:t>(</a:t>
            </a:r>
            <a:r>
              <a:rPr sz="4200" u="heavy" spc="-7" baseline="7936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3000" u="heavy" spc="97" baseline="111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𝑖</a:t>
            </a:r>
            <a:r>
              <a:rPr sz="3000" u="heavy" spc="179" baseline="1111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4200" spc="7" baseline="-20833" dirty="0">
                <a:latin typeface="Cambria Math"/>
                <a:cs typeface="Cambria Math"/>
              </a:rPr>
              <a:t>)</a:t>
            </a:r>
            <a:r>
              <a:rPr sz="2000" spc="5" dirty="0">
                <a:latin typeface="Cambria Math"/>
                <a:cs typeface="Cambria Math"/>
              </a:rPr>
              <a:t>1/2</a:t>
            </a:r>
            <a:endParaRPr sz="2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229"/>
              </a:spcBef>
            </a:pPr>
            <a:r>
              <a:rPr spc="-5" dirty="0"/>
              <a:t>By utilizing </a:t>
            </a:r>
            <a:r>
              <a:rPr dirty="0"/>
              <a:t>the </a:t>
            </a:r>
            <a:r>
              <a:rPr spc="-5" dirty="0"/>
              <a:t>fact that </a:t>
            </a:r>
            <a:r>
              <a:rPr dirty="0"/>
              <a:t>the </a:t>
            </a:r>
            <a:r>
              <a:rPr spc="-5" dirty="0"/>
              <a:t>total  discharge is equal to </a:t>
            </a:r>
            <a:r>
              <a:rPr dirty="0"/>
              <a:t>the </a:t>
            </a:r>
            <a:r>
              <a:rPr spc="-5" dirty="0"/>
              <a:t>sum of </a:t>
            </a:r>
            <a:r>
              <a:rPr dirty="0"/>
              <a:t>the  </a:t>
            </a:r>
            <a:r>
              <a:rPr spc="-5" dirty="0"/>
              <a:t>discharge in each subarea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9347" y="2811906"/>
            <a:ext cx="805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45" dirty="0">
                <a:latin typeface="Cambria Math"/>
                <a:cs typeface="Cambria Math"/>
              </a:rPr>
              <a:t>𝑛</a:t>
            </a:r>
            <a:r>
              <a:rPr sz="3000" spc="67" baseline="-16666" dirty="0">
                <a:latin typeface="Cambria Math"/>
                <a:cs typeface="Cambria Math"/>
              </a:rPr>
              <a:t>𝑒</a:t>
            </a:r>
            <a:r>
              <a:rPr sz="3000" spc="652" baseline="-16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2534" y="2410714"/>
            <a:ext cx="1040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-20833" dirty="0">
                <a:latin typeface="Cambria Math"/>
                <a:cs typeface="Cambria Math"/>
              </a:rPr>
              <a:t>𝑃</a:t>
            </a:r>
            <a:r>
              <a:rPr sz="4200" spc="30" baseline="-20833" dirty="0">
                <a:latin typeface="Cambria Math"/>
                <a:cs typeface="Cambria Math"/>
              </a:rPr>
              <a:t> </a:t>
            </a:r>
            <a:r>
              <a:rPr sz="4200" spc="60" baseline="-20833" dirty="0">
                <a:latin typeface="Cambria Math"/>
                <a:cs typeface="Cambria Math"/>
              </a:rPr>
              <a:t>𝑅</a:t>
            </a:r>
            <a:r>
              <a:rPr sz="2000" spc="40" dirty="0">
                <a:latin typeface="Cambria Math"/>
                <a:cs typeface="Cambria Math"/>
              </a:rPr>
              <a:t>5/3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2278" y="3392551"/>
            <a:ext cx="173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(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2613" y="3305682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5" dirty="0">
                <a:latin typeface="Cambria Math"/>
                <a:cs typeface="Cambria Math"/>
              </a:rPr>
              <a:t>𝑖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6369" y="3355975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15" dirty="0">
                <a:latin typeface="Cambria Math"/>
                <a:cs typeface="Cambria Math"/>
              </a:rPr>
              <a:t>𝑖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4707" y="2946018"/>
            <a:ext cx="1339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-26785" dirty="0">
                <a:latin typeface="Cambria Math"/>
                <a:cs typeface="Cambria Math"/>
              </a:rPr>
              <a:t>∑ </a:t>
            </a:r>
            <a:r>
              <a:rPr sz="4200" spc="-7" baseline="-28769" dirty="0">
                <a:latin typeface="Cambria Math"/>
                <a:cs typeface="Cambria Math"/>
              </a:rPr>
              <a:t>𝑃</a:t>
            </a:r>
            <a:r>
              <a:rPr sz="4200" spc="-345" baseline="-28769" dirty="0">
                <a:latin typeface="Cambria Math"/>
                <a:cs typeface="Cambria Math"/>
              </a:rPr>
              <a:t> </a:t>
            </a:r>
            <a:r>
              <a:rPr sz="4200" spc="60" baseline="-28769" dirty="0">
                <a:latin typeface="Cambria Math"/>
                <a:cs typeface="Cambria Math"/>
              </a:rPr>
              <a:t>𝑅</a:t>
            </a:r>
            <a:r>
              <a:rPr sz="2000" spc="40" dirty="0">
                <a:latin typeface="Cambria Math"/>
                <a:cs typeface="Cambria Math"/>
              </a:rPr>
              <a:t>5/3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5021" y="3572383"/>
            <a:ext cx="3702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30" dirty="0">
                <a:latin typeface="Cambria Math"/>
                <a:cs typeface="Cambria Math"/>
              </a:rPr>
              <a:t>𝑛</a:t>
            </a:r>
            <a:r>
              <a:rPr sz="3000" spc="44" baseline="-16666" dirty="0">
                <a:latin typeface="Cambria Math"/>
                <a:cs typeface="Cambria Math"/>
              </a:rPr>
              <a:t>𝑖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62807" y="3658996"/>
            <a:ext cx="1276350" cy="0"/>
          </a:xfrm>
          <a:custGeom>
            <a:avLst/>
            <a:gdLst/>
            <a:ahLst/>
            <a:cxnLst/>
            <a:rect l="l" t="t" r="r" b="b"/>
            <a:pathLst>
              <a:path w="1276350">
                <a:moveTo>
                  <a:pt x="0" y="0"/>
                </a:moveTo>
                <a:lnTo>
                  <a:pt x="127584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27472" y="3392551"/>
            <a:ext cx="173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14978" y="3077972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49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3977767"/>
            <a:ext cx="5970905" cy="4951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295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Compound Channel Cross Section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A compound cross section may </a:t>
            </a:r>
            <a:r>
              <a:rPr sz="2800" dirty="0">
                <a:latin typeface="Times New Roman"/>
                <a:cs typeface="Times New Roman"/>
              </a:rPr>
              <a:t>be  </a:t>
            </a:r>
            <a:r>
              <a:rPr sz="2800" spc="-5" dirty="0">
                <a:latin typeface="Times New Roman"/>
                <a:cs typeface="Times New Roman"/>
              </a:rPr>
              <a:t>defined as a section in which various  subareas have </a:t>
            </a:r>
            <a:r>
              <a:rPr sz="2800" dirty="0">
                <a:latin typeface="Times New Roman"/>
                <a:cs typeface="Times New Roman"/>
              </a:rPr>
              <a:t>different flow </a:t>
            </a:r>
            <a:r>
              <a:rPr sz="2800" spc="-5" dirty="0">
                <a:latin typeface="Times New Roman"/>
                <a:cs typeface="Times New Roman"/>
              </a:rPr>
              <a:t>properties,  e.g., surface roughness, etc. A natural  stream having overbank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during a  </a:t>
            </a:r>
            <a:r>
              <a:rPr sz="2800" dirty="0">
                <a:latin typeface="Times New Roman"/>
                <a:cs typeface="Times New Roman"/>
              </a:rPr>
              <a:t>flood </a:t>
            </a:r>
            <a:r>
              <a:rPr sz="2800" spc="-5" dirty="0">
                <a:latin typeface="Times New Roman"/>
                <a:cs typeface="Times New Roman"/>
              </a:rPr>
              <a:t>(Fig. </a:t>
            </a:r>
            <a:r>
              <a:rPr sz="2800" dirty="0">
                <a:latin typeface="Times New Roman"/>
                <a:cs typeface="Times New Roman"/>
              </a:rPr>
              <a:t>4) </a:t>
            </a:r>
            <a:r>
              <a:rPr sz="2800" spc="-5" dirty="0">
                <a:latin typeface="Times New Roman"/>
                <a:cs typeface="Times New Roman"/>
              </a:rPr>
              <a:t>is a typical example of a  compound section. The roughness 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overbanks is usually </a:t>
            </a:r>
            <a:r>
              <a:rPr sz="2800" dirty="0">
                <a:latin typeface="Times New Roman"/>
                <a:cs typeface="Times New Roman"/>
              </a:rPr>
              <a:t>higher </a:t>
            </a:r>
            <a:r>
              <a:rPr sz="2800" spc="-10" dirty="0">
                <a:latin typeface="Times New Roman"/>
                <a:cs typeface="Times New Roman"/>
              </a:rPr>
              <a:t>than </a:t>
            </a:r>
            <a:r>
              <a:rPr sz="2800" spc="-5" dirty="0">
                <a:latin typeface="Times New Roman"/>
                <a:cs typeface="Times New Roman"/>
              </a:rPr>
              <a:t>that 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main channel; and, </a:t>
            </a:r>
            <a:r>
              <a:rPr sz="2800" dirty="0">
                <a:latin typeface="Times New Roman"/>
                <a:cs typeface="Times New Roman"/>
              </a:rPr>
              <a:t>therefore, the  flow </a:t>
            </a:r>
            <a:r>
              <a:rPr sz="2800" spc="-5" dirty="0">
                <a:latin typeface="Times New Roman"/>
                <a:cs typeface="Times New Roman"/>
              </a:rPr>
              <a:t>velocity in the main channel is  </a:t>
            </a:r>
            <a:r>
              <a:rPr sz="2800" dirty="0">
                <a:latin typeface="Times New Roman"/>
                <a:cs typeface="Times New Roman"/>
              </a:rPr>
              <a:t>higher </a:t>
            </a:r>
            <a:r>
              <a:rPr sz="2800" spc="-5" dirty="0">
                <a:latin typeface="Times New Roman"/>
                <a:cs typeface="Times New Roman"/>
              </a:rPr>
              <a:t>than that 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905" cy="8221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The analysis of flow in a compound  section becomes complex if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in  each subarea is considered separately.  This requires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use of a </a:t>
            </a:r>
            <a:r>
              <a:rPr sz="2800" spc="10" dirty="0">
                <a:latin typeface="Times New Roman"/>
                <a:cs typeface="Times New Roman"/>
              </a:rPr>
              <a:t>two-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three  dimensional model or to apply a </a:t>
            </a:r>
            <a:r>
              <a:rPr sz="2800" spc="5" dirty="0">
                <a:latin typeface="Times New Roman"/>
                <a:cs typeface="Times New Roman"/>
              </a:rPr>
              <a:t>one-  </a:t>
            </a:r>
            <a:r>
              <a:rPr sz="2800" spc="-5" dirty="0">
                <a:latin typeface="Times New Roman"/>
                <a:cs typeface="Times New Roman"/>
              </a:rPr>
              <a:t>dimensional model separately to each  subarea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considering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in each  sub-area as parallel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and allowing </a:t>
            </a:r>
            <a:r>
              <a:rPr sz="2800" dirty="0">
                <a:latin typeface="Times New Roman"/>
                <a:cs typeface="Times New Roman"/>
              </a:rPr>
              <a:t>for  the exchange </a:t>
            </a:r>
            <a:r>
              <a:rPr sz="2800" spc="-5" dirty="0">
                <a:latin typeface="Times New Roman"/>
                <a:cs typeface="Times New Roman"/>
              </a:rPr>
              <a:t>of mass and momentum  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adjacent subareas. In a  straight channel,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water surface should  be </a:t>
            </a:r>
            <a:r>
              <a:rPr sz="2800" dirty="0">
                <a:latin typeface="Times New Roman"/>
                <a:cs typeface="Times New Roman"/>
              </a:rPr>
              <a:t>level </a:t>
            </a:r>
            <a:r>
              <a:rPr sz="2800" spc="-5" dirty="0">
                <a:latin typeface="Times New Roman"/>
                <a:cs typeface="Times New Roman"/>
              </a:rPr>
              <a:t>over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entire cross section,  </a:t>
            </a:r>
            <a:r>
              <a:rPr sz="2800" dirty="0">
                <a:latin typeface="Times New Roman"/>
                <a:cs typeface="Times New Roman"/>
              </a:rPr>
              <a:t>since the </a:t>
            </a:r>
            <a:r>
              <a:rPr sz="2800" spc="-5" dirty="0">
                <a:latin typeface="Times New Roman"/>
                <a:cs typeface="Times New Roman"/>
              </a:rPr>
              <a:t>pressure along any horizontal  line must be constant although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velocity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vary from one subarea to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next. Due to different </a:t>
            </a:r>
            <a:r>
              <a:rPr sz="2800" dirty="0">
                <a:latin typeface="Times New Roman"/>
                <a:cs typeface="Times New Roman"/>
              </a:rPr>
              <a:t>flow velocity,  the </a:t>
            </a:r>
            <a:r>
              <a:rPr sz="2800" spc="-5" dirty="0">
                <a:latin typeface="Times New Roman"/>
                <a:cs typeface="Times New Roman"/>
              </a:rPr>
              <a:t>level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energy grade line is  different </a:t>
            </a:r>
            <a:r>
              <a:rPr sz="2800" spc="-10" dirty="0">
                <a:latin typeface="Times New Roman"/>
                <a:cs typeface="Times New Roman"/>
              </a:rPr>
              <a:t>in each </a:t>
            </a:r>
            <a:r>
              <a:rPr sz="2800" dirty="0">
                <a:latin typeface="Times New Roman"/>
                <a:cs typeface="Times New Roman"/>
              </a:rPr>
              <a:t>subarea. Thus, </a:t>
            </a:r>
            <a:r>
              <a:rPr sz="2800" spc="-5" dirty="0">
                <a:latin typeface="Times New Roman"/>
                <a:cs typeface="Times New Roman"/>
              </a:rPr>
              <a:t>there is  no common level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energy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grade  line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3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entire</a:t>
            </a:r>
            <a:r>
              <a:rPr sz="2800" spc="3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section.</a:t>
            </a:r>
            <a:r>
              <a:rPr sz="2800" spc="3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3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avoid</a:t>
            </a:r>
            <a:r>
              <a:rPr sz="2800" spc="3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79093"/>
            <a:ext cx="6047105" cy="61766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50800" marR="43815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complexity, we </a:t>
            </a:r>
            <a:r>
              <a:rPr sz="2800" dirty="0">
                <a:latin typeface="Times New Roman"/>
                <a:cs typeface="Times New Roman"/>
              </a:rPr>
              <a:t>derive </a:t>
            </a:r>
            <a:r>
              <a:rPr sz="2800" spc="-5" dirty="0">
                <a:latin typeface="Times New Roman"/>
                <a:cs typeface="Times New Roman"/>
              </a:rPr>
              <a:t>in this section  expressions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energy coefficient, </a:t>
            </a:r>
            <a:r>
              <a:rPr sz="2800" i="1" dirty="0">
                <a:latin typeface="Times New Roman"/>
                <a:cs typeface="Times New Roman"/>
              </a:rPr>
              <a:t>α</a:t>
            </a:r>
            <a:r>
              <a:rPr sz="2800" dirty="0">
                <a:latin typeface="Times New Roman"/>
                <a:cs typeface="Times New Roman"/>
              </a:rPr>
              <a:t>, 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in terms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conveyance  factor, </a:t>
            </a:r>
            <a:r>
              <a:rPr sz="2800" i="1" spc="-5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,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subareas. With these  expressions,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in a compound  section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computed without  knowing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individual flows in </a:t>
            </a:r>
            <a:r>
              <a:rPr sz="2800" spc="-10" dirty="0">
                <a:latin typeface="Times New Roman"/>
                <a:cs typeface="Times New Roman"/>
              </a:rPr>
              <a:t>each  </a:t>
            </a:r>
            <a:r>
              <a:rPr sz="2800" spc="-5" dirty="0">
                <a:latin typeface="Times New Roman"/>
                <a:cs typeface="Times New Roman"/>
              </a:rPr>
              <a:t>subarea.</a:t>
            </a:r>
            <a:endParaRPr sz="2800">
              <a:latin typeface="Times New Roman"/>
              <a:cs typeface="Times New Roman"/>
            </a:endParaRPr>
          </a:p>
          <a:p>
            <a:pPr marL="50800" algn="just">
              <a:lnSpc>
                <a:spcPts val="3150"/>
              </a:lnSpc>
            </a:pP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 subdivide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compound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section</a:t>
            </a:r>
            <a:endParaRPr sz="28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into </a:t>
            </a:r>
            <a:r>
              <a:rPr sz="2800" i="1" spc="-5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subareas. We want to </a:t>
            </a:r>
            <a:r>
              <a:rPr sz="2800" dirty="0">
                <a:latin typeface="Times New Roman"/>
                <a:cs typeface="Times New Roman"/>
              </a:rPr>
              <a:t>derive </a:t>
            </a:r>
            <a:r>
              <a:rPr sz="2800" spc="-5" dirty="0">
                <a:latin typeface="Times New Roman"/>
                <a:cs typeface="Times New Roman"/>
              </a:rPr>
              <a:t>an  expression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energy coefficient, </a:t>
            </a:r>
            <a:r>
              <a:rPr sz="2800" i="1" dirty="0">
                <a:latin typeface="Times New Roman"/>
                <a:cs typeface="Times New Roman"/>
              </a:rPr>
              <a:t>α</a:t>
            </a:r>
            <a:r>
              <a:rPr sz="2800" dirty="0">
                <a:latin typeface="Times New Roman"/>
                <a:cs typeface="Times New Roman"/>
              </a:rPr>
              <a:t>,  </a:t>
            </a:r>
            <a:r>
              <a:rPr sz="2800" spc="-5" dirty="0">
                <a:latin typeface="Times New Roman"/>
                <a:cs typeface="Times New Roman"/>
              </a:rPr>
              <a:t>such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velocity head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entire  section = </a:t>
            </a:r>
            <a:r>
              <a:rPr sz="2800" i="1" spc="-5" dirty="0">
                <a:latin typeface="Times New Roman"/>
                <a:cs typeface="Times New Roman"/>
              </a:rPr>
              <a:t>αVm </a:t>
            </a:r>
            <a:r>
              <a:rPr sz="2700" spc="-7" baseline="32407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/ </a:t>
            </a:r>
            <a:r>
              <a:rPr sz="2800" dirty="0">
                <a:latin typeface="Times New Roman"/>
                <a:cs typeface="Times New Roman"/>
              </a:rPr>
              <a:t>2</a:t>
            </a:r>
            <a:r>
              <a:rPr sz="2800" i="1" dirty="0">
                <a:latin typeface="Times New Roman"/>
                <a:cs typeface="Times New Roman"/>
              </a:rPr>
              <a:t>g </a:t>
            </a:r>
            <a:r>
              <a:rPr sz="2800" i="1" spc="-5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10" dirty="0">
                <a:latin typeface="Times New Roman"/>
                <a:cs typeface="Times New Roman"/>
              </a:rPr>
              <a:t>Vm </a:t>
            </a:r>
            <a:r>
              <a:rPr sz="2800" spc="-5" dirty="0">
                <a:latin typeface="Times New Roman"/>
                <a:cs typeface="Times New Roman"/>
              </a:rPr>
              <a:t>=  mean </a:t>
            </a:r>
            <a:r>
              <a:rPr sz="2800" dirty="0">
                <a:latin typeface="Times New Roman"/>
                <a:cs typeface="Times New Roman"/>
              </a:rPr>
              <a:t>flow velocity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compound  section.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8083" y="3804030"/>
            <a:ext cx="855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Fig.</a:t>
            </a:r>
            <a:r>
              <a:rPr spc="-90" dirty="0"/>
              <a:t> </a:t>
            </a:r>
            <a:r>
              <a:rPr spc="-5" dirty="0"/>
              <a:t>4</a:t>
            </a:r>
          </a:p>
        </p:txBody>
      </p:sp>
      <p:sp>
        <p:nvSpPr>
          <p:cNvPr id="3" name="object 3"/>
          <p:cNvSpPr/>
          <p:nvPr/>
        </p:nvSpPr>
        <p:spPr>
          <a:xfrm>
            <a:off x="933449" y="914413"/>
            <a:ext cx="5925439" cy="2515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741547"/>
            <a:ext cx="5972175" cy="495109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502920" marR="504190" indent="1409700">
              <a:lnSpc>
                <a:spcPts val="3220"/>
              </a:lnSpc>
              <a:spcBef>
                <a:spcPts val="320"/>
              </a:spcBef>
            </a:pPr>
            <a:r>
              <a:rPr sz="2800" b="1" spc="-5" dirty="0">
                <a:latin typeface="Times New Roman"/>
                <a:cs typeface="Times New Roman"/>
              </a:rPr>
              <a:t>Chapter </a:t>
            </a:r>
            <a:r>
              <a:rPr sz="2800" b="1" dirty="0">
                <a:latin typeface="Times New Roman"/>
                <a:cs typeface="Times New Roman"/>
              </a:rPr>
              <a:t>three  </a:t>
            </a:r>
            <a:r>
              <a:rPr sz="2800" b="1" spc="-5" dirty="0">
                <a:latin typeface="Times New Roman"/>
                <a:cs typeface="Times New Roman"/>
              </a:rPr>
              <a:t>GRADUALLY VARIED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  <a:p>
            <a:pPr marL="12700" marR="8255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We </a:t>
            </a:r>
            <a:r>
              <a:rPr sz="2800" dirty="0">
                <a:latin typeface="Times New Roman"/>
                <a:cs typeface="Times New Roman"/>
              </a:rPr>
              <a:t>discussed uniform flow </a:t>
            </a: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 flow </a:t>
            </a:r>
            <a:r>
              <a:rPr sz="2800" spc="-5" dirty="0">
                <a:latin typeface="Times New Roman"/>
                <a:cs typeface="Times New Roman"/>
              </a:rPr>
              <a:t>depth remains constant with  distance.</a:t>
            </a:r>
            <a:r>
              <a:rPr sz="2800" spc="4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Such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flows</a:t>
            </a:r>
            <a:r>
              <a:rPr sz="2800" spc="4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occur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only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4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long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</a:pPr>
            <a:r>
              <a:rPr sz="2800" spc="-5" dirty="0">
                <a:latin typeface="Times New Roman"/>
                <a:cs typeface="Times New Roman"/>
              </a:rPr>
              <a:t>and prismatic channels (i.e.,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 cross section and bottom slope do </a:t>
            </a:r>
            <a:r>
              <a:rPr sz="2800" dirty="0">
                <a:latin typeface="Times New Roman"/>
                <a:cs typeface="Times New Roman"/>
              </a:rPr>
              <a:t>not  </a:t>
            </a:r>
            <a:r>
              <a:rPr sz="2800" spc="-5" dirty="0">
                <a:latin typeface="Times New Roman"/>
                <a:cs typeface="Times New Roman"/>
              </a:rPr>
              <a:t>change    with    distance).   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    real-life</a:t>
            </a:r>
            <a:endParaRPr sz="2800">
              <a:latin typeface="Times New Roman"/>
              <a:cs typeface="Times New Roman"/>
            </a:endParaRPr>
          </a:p>
          <a:p>
            <a:pPr marL="12700" marR="8890" algn="just">
              <a:lnSpc>
                <a:spcPts val="3220"/>
              </a:lnSpc>
            </a:pPr>
            <a:r>
              <a:rPr sz="2800" spc="-5" dirty="0">
                <a:latin typeface="Times New Roman"/>
                <a:cs typeface="Times New Roman"/>
              </a:rPr>
              <a:t>projects, however, channel cross sections  and bottom slopes are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constant with  distance in natural channels and these</a:t>
            </a:r>
            <a:r>
              <a:rPr sz="2800" spc="5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35"/>
              </a:lnSpc>
            </a:pPr>
            <a:r>
              <a:rPr sz="2800" spc="-5" dirty="0">
                <a:latin typeface="Times New Roman"/>
                <a:cs typeface="Times New Roman"/>
              </a:rPr>
              <a:t>varied</a:t>
            </a:r>
            <a:r>
              <a:rPr sz="2800" spc="1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constructed</a:t>
            </a:r>
            <a:r>
              <a:rPr sz="2800" spc="2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channels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suit</a:t>
            </a:r>
            <a:r>
              <a:rPr sz="2800" spc="1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1151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existing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0113" y="879093"/>
            <a:ext cx="45186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86635" algn="l"/>
                <a:tab pos="4091304" algn="l"/>
              </a:tabLst>
            </a:pP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ograp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con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iti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287526"/>
            <a:ext cx="5970905" cy="7813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295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economic reasons.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In addition, hydraulic structures </a:t>
            </a:r>
            <a:r>
              <a:rPr sz="280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provided </a:t>
            </a:r>
            <a:r>
              <a:rPr sz="2800" dirty="0">
                <a:latin typeface="Times New Roman"/>
                <a:cs typeface="Times New Roman"/>
              </a:rPr>
              <a:t>for flow control. </a:t>
            </a:r>
            <a:r>
              <a:rPr sz="2800" spc="-5" dirty="0">
                <a:latin typeface="Times New Roman"/>
                <a:cs typeface="Times New Roman"/>
              </a:rPr>
              <a:t>These changes 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geometry produce non  uniform flows while changing from one  uniform-flow condition to another. Such  </a:t>
            </a:r>
            <a:r>
              <a:rPr sz="2800" dirty="0">
                <a:latin typeface="Times New Roman"/>
                <a:cs typeface="Times New Roman"/>
              </a:rPr>
              <a:t>flows </a:t>
            </a:r>
            <a:r>
              <a:rPr sz="2800" spc="-5" dirty="0">
                <a:latin typeface="Times New Roman"/>
                <a:cs typeface="Times New Roman"/>
              </a:rPr>
              <a:t>are called </a:t>
            </a:r>
            <a:r>
              <a:rPr sz="2800" i="1" spc="-5" dirty="0">
                <a:latin typeface="Times New Roman"/>
                <a:cs typeface="Times New Roman"/>
              </a:rPr>
              <a:t>gradually varied flows </a:t>
            </a:r>
            <a:r>
              <a:rPr sz="2800" spc="-5" dirty="0">
                <a:latin typeface="Times New Roman"/>
                <a:cs typeface="Times New Roman"/>
              </a:rPr>
              <a:t>if  </a:t>
            </a:r>
            <a:r>
              <a:rPr sz="2800" dirty="0">
                <a:latin typeface="Times New Roman"/>
                <a:cs typeface="Times New Roman"/>
              </a:rPr>
              <a:t>the rate </a:t>
            </a:r>
            <a:r>
              <a:rPr sz="2800" spc="-5" dirty="0">
                <a:latin typeface="Times New Roman"/>
                <a:cs typeface="Times New Roman"/>
              </a:rPr>
              <a:t>of variation of depth with respect  to distance is </a:t>
            </a:r>
            <a:r>
              <a:rPr sz="2800" dirty="0">
                <a:latin typeface="Times New Roman"/>
                <a:cs typeface="Times New Roman"/>
              </a:rPr>
              <a:t>small,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rapidly varied  flows </a:t>
            </a:r>
            <a:r>
              <a:rPr sz="2800" spc="-5" dirty="0">
                <a:latin typeface="Times New Roman"/>
                <a:cs typeface="Times New Roman"/>
              </a:rPr>
              <a:t>if the </a:t>
            </a:r>
            <a:r>
              <a:rPr sz="2800" dirty="0">
                <a:latin typeface="Times New Roman"/>
                <a:cs typeface="Times New Roman"/>
              </a:rPr>
              <a:t>rate </a:t>
            </a:r>
            <a:r>
              <a:rPr sz="2800" spc="-5" dirty="0">
                <a:latin typeface="Times New Roman"/>
                <a:cs typeface="Times New Roman"/>
              </a:rPr>
              <a:t>of variation is large. In  other words,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flow depth changes  gradually over a long distance </a:t>
            </a:r>
            <a:r>
              <a:rPr sz="2800" dirty="0">
                <a:latin typeface="Times New Roman"/>
                <a:cs typeface="Times New Roman"/>
              </a:rPr>
              <a:t>in  </a:t>
            </a:r>
            <a:r>
              <a:rPr sz="2800" spc="-5" dirty="0">
                <a:latin typeface="Times New Roman"/>
                <a:cs typeface="Times New Roman"/>
              </a:rPr>
              <a:t>gradually varied flows and in a </a:t>
            </a:r>
            <a:r>
              <a:rPr sz="2800" dirty="0">
                <a:latin typeface="Times New Roman"/>
                <a:cs typeface="Times New Roman"/>
              </a:rPr>
              <a:t>short  </a:t>
            </a:r>
            <a:r>
              <a:rPr sz="2800" spc="-5" dirty="0">
                <a:latin typeface="Times New Roman"/>
                <a:cs typeface="Times New Roman"/>
              </a:rPr>
              <a:t>distance in rapidly varied flows. </a:t>
            </a:r>
            <a:r>
              <a:rPr sz="2800" dirty="0">
                <a:latin typeface="Times New Roman"/>
                <a:cs typeface="Times New Roman"/>
              </a:rPr>
              <a:t>Since  the analysis </a:t>
            </a:r>
            <a:r>
              <a:rPr sz="2800" spc="-5" dirty="0">
                <a:latin typeface="Times New Roman"/>
                <a:cs typeface="Times New Roman"/>
              </a:rPr>
              <a:t>of gradually varied </a:t>
            </a:r>
            <a:r>
              <a:rPr sz="2800" dirty="0">
                <a:latin typeface="Times New Roman"/>
                <a:cs typeface="Times New Roman"/>
              </a:rPr>
              <a:t>flows </a:t>
            </a:r>
            <a:r>
              <a:rPr sz="2800" spc="-5" dirty="0">
                <a:latin typeface="Times New Roman"/>
                <a:cs typeface="Times New Roman"/>
              </a:rPr>
              <a:t>is  usually done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long channels,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friction losses due to boundary shear  have to be included. </a:t>
            </a:r>
            <a:r>
              <a:rPr sz="2800" dirty="0">
                <a:latin typeface="Times New Roman"/>
                <a:cs typeface="Times New Roman"/>
              </a:rPr>
              <a:t>These losses,  </a:t>
            </a:r>
            <a:r>
              <a:rPr sz="2800" spc="-5" dirty="0">
                <a:latin typeface="Times New Roman"/>
                <a:cs typeface="Times New Roman"/>
              </a:rPr>
              <a:t>however,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be neglected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4765" algn="l"/>
                <a:tab pos="1728470" algn="l"/>
                <a:tab pos="2873375" algn="l"/>
                <a:tab pos="3897629" algn="l"/>
                <a:tab pos="4825365" algn="l"/>
              </a:tabLst>
            </a:pPr>
            <a:r>
              <a:rPr sz="2800" spc="-5" dirty="0">
                <a:latin typeface="Times New Roman"/>
                <a:cs typeface="Times New Roman"/>
              </a:rPr>
              <a:t>analysis	of	rapidly	varied	</a:t>
            </a:r>
            <a:r>
              <a:rPr sz="2800" dirty="0">
                <a:latin typeface="Times New Roman"/>
                <a:cs typeface="Times New Roman"/>
              </a:rPr>
              <a:t>flows	</a:t>
            </a:r>
            <a:r>
              <a:rPr sz="2800" spc="-5" dirty="0">
                <a:latin typeface="Times New Roman"/>
                <a:cs typeface="Times New Roman"/>
              </a:rPr>
              <a:t>because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287526"/>
            <a:ext cx="2047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0885" algn="l"/>
              </a:tabLst>
            </a:pPr>
            <a:r>
              <a:rPr sz="2800" dirty="0">
                <a:latin typeface="Times New Roman"/>
                <a:cs typeface="Times New Roman"/>
              </a:rPr>
              <a:t>the	</a:t>
            </a:r>
            <a:r>
              <a:rPr sz="2800" spc="-5" dirty="0">
                <a:latin typeface="Times New Roman"/>
                <a:cs typeface="Times New Roman"/>
              </a:rPr>
              <a:t>distances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287526"/>
            <a:ext cx="5967095" cy="86169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indent="2306320">
              <a:lnSpc>
                <a:spcPts val="3229"/>
              </a:lnSpc>
              <a:spcBef>
                <a:spcPts val="310"/>
              </a:spcBef>
              <a:tabLst>
                <a:tab pos="1553210" algn="l"/>
                <a:tab pos="2275205" algn="l"/>
                <a:tab pos="3747770" algn="l"/>
                <a:tab pos="3853179" algn="l"/>
                <a:tab pos="4572635" algn="l"/>
                <a:tab pos="5657850" algn="l"/>
              </a:tabLst>
            </a:pP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t.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  add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ess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st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105914"/>
            <a:ext cx="5969635" cy="16789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gradually varied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assumed  hydrostatic because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streamlines </a:t>
            </a:r>
            <a:r>
              <a:rPr sz="280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more or less straight and parallel.  However,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4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</a:t>
            </a:r>
            <a:r>
              <a:rPr sz="2800" spc="4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3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rapidly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149979"/>
            <a:ext cx="4445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84375" algn="l"/>
                <a:tab pos="3247390" algn="l"/>
                <a:tab pos="3780154" algn="l"/>
              </a:tabLst>
            </a:pPr>
            <a:r>
              <a:rPr sz="2800" spc="-5" dirty="0">
                <a:latin typeface="Times New Roman"/>
                <a:cs typeface="Times New Roman"/>
              </a:rPr>
              <a:t>acc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eration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rmal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3741547"/>
            <a:ext cx="5967095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3290"/>
              </a:lnSpc>
              <a:spcBef>
                <a:spcPts val="95"/>
              </a:spcBef>
              <a:tabLst>
                <a:tab pos="1519555" algn="l"/>
                <a:tab pos="2940685" algn="l"/>
                <a:tab pos="444055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varied	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where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fi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ant</a:t>
            </a:r>
            <a:endParaRPr sz="2800">
              <a:latin typeface="Times New Roman"/>
              <a:cs typeface="Times New Roman"/>
            </a:endParaRPr>
          </a:p>
          <a:p>
            <a:pPr marR="8255" algn="r">
              <a:lnSpc>
                <a:spcPts val="3290"/>
              </a:lnSpc>
            </a:pP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rection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4559935"/>
            <a:ext cx="5967730" cy="413321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6985" algn="just">
              <a:lnSpc>
                <a:spcPts val="3220"/>
              </a:lnSpc>
              <a:spcBef>
                <a:spcPts val="320"/>
              </a:spcBef>
            </a:pP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produced by sharp curvatures in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streamlines.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5"/>
              </a:lnSpc>
            </a:pPr>
            <a:r>
              <a:rPr sz="2800" b="1" spc="-5" dirty="0">
                <a:latin typeface="Times New Roman"/>
                <a:cs typeface="Times New Roman"/>
              </a:rPr>
              <a:t>Governing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Equation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gradually </a:t>
            </a:r>
            <a:r>
              <a:rPr sz="2800" spc="-5" dirty="0">
                <a:latin typeface="Times New Roman"/>
                <a:cs typeface="Times New Roman"/>
              </a:rPr>
              <a:t>varied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equations in a  prismatic channel </a:t>
            </a:r>
            <a:r>
              <a:rPr sz="2800" dirty="0">
                <a:latin typeface="Times New Roman"/>
                <a:cs typeface="Times New Roman"/>
              </a:rPr>
              <a:t>having </a:t>
            </a:r>
            <a:r>
              <a:rPr sz="2800" spc="-5" dirty="0">
                <a:latin typeface="Times New Roman"/>
                <a:cs typeface="Times New Roman"/>
              </a:rPr>
              <a:t>no </a:t>
            </a:r>
            <a:r>
              <a:rPr sz="2800" dirty="0">
                <a:latin typeface="Times New Roman"/>
                <a:cs typeface="Times New Roman"/>
              </a:rPr>
              <a:t>lateral  inflow </a:t>
            </a:r>
            <a:r>
              <a:rPr sz="2800" spc="-5" dirty="0">
                <a:latin typeface="Times New Roman"/>
                <a:cs typeface="Times New Roman"/>
              </a:rPr>
              <a:t>or outflow are derived in this  section by making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following  simplifying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assumptions:</a:t>
            </a:r>
            <a:endParaRPr sz="2800">
              <a:latin typeface="Times New Roman"/>
              <a:cs typeface="Times New Roman"/>
            </a:endParaRPr>
          </a:p>
          <a:p>
            <a:pPr marL="12700" marR="8890" algn="just">
              <a:lnSpc>
                <a:spcPts val="3229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1. The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of the channel bottom </a:t>
            </a:r>
            <a:r>
              <a:rPr sz="2800" spc="-10" dirty="0">
                <a:latin typeface="Times New Roman"/>
                <a:cs typeface="Times New Roman"/>
              </a:rPr>
              <a:t>is  </a:t>
            </a:r>
            <a:r>
              <a:rPr sz="2800" spc="-5" dirty="0">
                <a:latin typeface="Times New Roman"/>
                <a:cs typeface="Times New Roman"/>
              </a:rPr>
              <a:t>small.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69635" cy="331406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413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flow velocity at a given point  does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change with respect to time,  then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called </a:t>
            </a:r>
            <a:r>
              <a:rPr sz="2800" i="1" dirty="0">
                <a:latin typeface="Times New Roman"/>
                <a:cs typeface="Times New Roman"/>
              </a:rPr>
              <a:t>steady </a:t>
            </a:r>
            <a:r>
              <a:rPr sz="2800" i="1" spc="-5" dirty="0">
                <a:latin typeface="Times New Roman"/>
                <a:cs typeface="Times New Roman"/>
              </a:rPr>
              <a:t>flow.  </a:t>
            </a:r>
            <a:r>
              <a:rPr sz="2800" spc="-5" dirty="0">
                <a:latin typeface="Times New Roman"/>
                <a:cs typeface="Times New Roman"/>
              </a:rPr>
              <a:t>However,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velocity at a given  location changes with respect to time,  then the flow is called </a:t>
            </a:r>
            <a:r>
              <a:rPr sz="2800" i="1" dirty="0">
                <a:latin typeface="Times New Roman"/>
                <a:cs typeface="Times New Roman"/>
              </a:rPr>
              <a:t>unsteady</a:t>
            </a:r>
            <a:r>
              <a:rPr sz="2800" i="1" spc="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Note that this classification is based on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time variation of velocity </a:t>
            </a:r>
            <a:r>
              <a:rPr sz="2800" i="1" spc="-5" dirty="0">
                <a:latin typeface="Times New Roman"/>
                <a:cs typeface="Times New Roman"/>
              </a:rPr>
              <a:t>v 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559935"/>
            <a:ext cx="4258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78989" algn="l"/>
                <a:tab pos="3136265" algn="l"/>
                <a:tab pos="3634104" algn="l"/>
              </a:tabLst>
            </a:pPr>
            <a:r>
              <a:rPr sz="2800" spc="-5" dirty="0">
                <a:latin typeface="Times New Roman"/>
                <a:cs typeface="Times New Roman"/>
              </a:rPr>
              <a:t>acc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eratio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i="1" spc="-10" dirty="0">
                <a:latin typeface="Times New Roman"/>
                <a:cs typeface="Times New Roman"/>
              </a:rPr>
              <a:t>∂v/∂</a:t>
            </a:r>
            <a:r>
              <a:rPr sz="2800" i="1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zero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149979"/>
            <a:ext cx="5965825" cy="861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985" algn="r">
              <a:lnSpc>
                <a:spcPts val="3295"/>
              </a:lnSpc>
              <a:spcBef>
                <a:spcPts val="95"/>
              </a:spcBef>
              <a:tabLst>
                <a:tab pos="1656714" algn="l"/>
                <a:tab pos="3265170" algn="l"/>
                <a:tab pos="4439285" algn="l"/>
                <a:tab pos="5247640" algn="l"/>
              </a:tabLst>
            </a:pP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Thu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ts val="3295"/>
              </a:lnSpc>
              <a:tabLst>
                <a:tab pos="536575" algn="l"/>
              </a:tabLst>
            </a:pPr>
            <a:r>
              <a:rPr sz="2800" spc="-5" dirty="0">
                <a:latin typeface="Times New Roman"/>
                <a:cs typeface="Times New Roman"/>
              </a:rPr>
              <a:t>in	stea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968621"/>
            <a:ext cx="5969635" cy="413257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flows. In </a:t>
            </a:r>
            <a:r>
              <a:rPr sz="2800" dirty="0">
                <a:latin typeface="Times New Roman"/>
                <a:cs typeface="Times New Roman"/>
              </a:rPr>
              <a:t>two- or </a:t>
            </a:r>
            <a:r>
              <a:rPr sz="2800" spc="-5" dirty="0">
                <a:latin typeface="Times New Roman"/>
                <a:cs typeface="Times New Roman"/>
              </a:rPr>
              <a:t>three-dimensional  steady flows,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time </a:t>
            </a:r>
            <a:r>
              <a:rPr sz="2800" dirty="0">
                <a:latin typeface="Times New Roman"/>
                <a:cs typeface="Times New Roman"/>
              </a:rPr>
              <a:t>variation </a:t>
            </a:r>
            <a:r>
              <a:rPr sz="2800" spc="-5" dirty="0">
                <a:latin typeface="Times New Roman"/>
                <a:cs typeface="Times New Roman"/>
              </a:rPr>
              <a:t>of all  components of velocity 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zero.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241300" algn="just">
              <a:lnSpc>
                <a:spcPts val="3295"/>
              </a:lnSpc>
            </a:pPr>
            <a:r>
              <a:rPr sz="1400" dirty="0">
                <a:latin typeface="Times New Roman"/>
                <a:cs typeface="Times New Roman"/>
              </a:rPr>
              <a:t>2- </a:t>
            </a:r>
            <a:r>
              <a:rPr sz="2800" b="1" spc="-5" dirty="0">
                <a:latin typeface="Times New Roman"/>
                <a:cs typeface="Times New Roman"/>
              </a:rPr>
              <a:t>Uniform and </a:t>
            </a:r>
            <a:r>
              <a:rPr sz="2800" b="1" dirty="0">
                <a:latin typeface="Times New Roman"/>
                <a:cs typeface="Times New Roman"/>
              </a:rPr>
              <a:t>Non-uniform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flows</a:t>
            </a:r>
            <a:endParaRPr sz="2800">
              <a:latin typeface="Times New Roman"/>
              <a:cs typeface="Times New Roman"/>
            </a:endParaRPr>
          </a:p>
          <a:p>
            <a:pPr marL="241300" marR="7620" algn="just">
              <a:lnSpc>
                <a:spcPct val="958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velocity at a given </a:t>
            </a:r>
            <a:r>
              <a:rPr sz="2800" dirty="0">
                <a:latin typeface="Times New Roman"/>
                <a:cs typeface="Times New Roman"/>
              </a:rPr>
              <a:t>instant </a:t>
            </a:r>
            <a:r>
              <a:rPr sz="2800" spc="-5" dirty="0">
                <a:latin typeface="Times New Roman"/>
                <a:cs typeface="Times New Roman"/>
              </a:rPr>
              <a:t>of  time does </a:t>
            </a:r>
            <a:r>
              <a:rPr sz="2800" dirty="0">
                <a:latin typeface="Times New Roman"/>
                <a:cs typeface="Times New Roman"/>
              </a:rPr>
              <a:t>not vary </a:t>
            </a:r>
            <a:r>
              <a:rPr sz="2800" spc="-5" dirty="0">
                <a:latin typeface="Times New Roman"/>
                <a:cs typeface="Times New Roman"/>
              </a:rPr>
              <a:t>within a given  length of channel, then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 called </a:t>
            </a:r>
            <a:r>
              <a:rPr sz="2800" i="1" spc="-5" dirty="0">
                <a:latin typeface="Times New Roman"/>
                <a:cs typeface="Times New Roman"/>
              </a:rPr>
              <a:t>uniform </a:t>
            </a:r>
            <a:r>
              <a:rPr sz="2800" i="1" dirty="0">
                <a:latin typeface="Times New Roman"/>
                <a:cs typeface="Times New Roman"/>
              </a:rPr>
              <a:t>flow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However, if </a:t>
            </a:r>
            <a:r>
              <a:rPr sz="2800" dirty="0">
                <a:latin typeface="Times New Roman"/>
                <a:cs typeface="Times New Roman"/>
              </a:rPr>
              <a:t>the  flow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velocity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varies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270" cy="8221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715" algn="just">
              <a:lnSpc>
                <a:spcPct val="95900"/>
              </a:lnSpc>
              <a:spcBef>
                <a:spcPts val="229"/>
              </a:spcBef>
              <a:buAutoNum type="arabicPeriod" startAt="2"/>
              <a:tabLst>
                <a:tab pos="418465" algn="l"/>
              </a:tabLst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is prismatic channel and  there is no lateral </a:t>
            </a:r>
            <a:r>
              <a:rPr sz="2800" dirty="0">
                <a:latin typeface="Times New Roman"/>
                <a:cs typeface="Times New Roman"/>
              </a:rPr>
              <a:t>inflow </a:t>
            </a:r>
            <a:r>
              <a:rPr sz="2800" spc="-5" dirty="0">
                <a:latin typeface="Times New Roman"/>
                <a:cs typeface="Times New Roman"/>
              </a:rPr>
              <a:t>or outflow from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channel.</a:t>
            </a:r>
            <a:endParaRPr sz="2800">
              <a:latin typeface="Times New Roman"/>
              <a:cs typeface="Times New Roman"/>
            </a:endParaRPr>
          </a:p>
          <a:p>
            <a:pPr marL="12700" marR="9525" algn="just">
              <a:lnSpc>
                <a:spcPts val="3220"/>
              </a:lnSpc>
              <a:spcBef>
                <a:spcPts val="80"/>
              </a:spcBef>
              <a:buAutoNum type="arabicPeriod" startAt="2"/>
              <a:tabLst>
                <a:tab pos="37528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pressure </a:t>
            </a:r>
            <a:r>
              <a:rPr sz="2800" spc="-5" dirty="0">
                <a:latin typeface="Times New Roman"/>
                <a:cs typeface="Times New Roman"/>
              </a:rPr>
              <a:t>distribution is hydrostatic  at </a:t>
            </a:r>
            <a:r>
              <a:rPr sz="2800" spc="-10" dirty="0">
                <a:latin typeface="Times New Roman"/>
                <a:cs typeface="Times New Roman"/>
              </a:rPr>
              <a:t>all </a:t>
            </a:r>
            <a:r>
              <a:rPr sz="2800" spc="-5" dirty="0">
                <a:latin typeface="Times New Roman"/>
                <a:cs typeface="Times New Roman"/>
              </a:rPr>
              <a:t>channel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sections.</a:t>
            </a:r>
            <a:endParaRPr sz="2800">
              <a:latin typeface="Times New Roman"/>
              <a:cs typeface="Times New Roman"/>
            </a:endParaRPr>
          </a:p>
          <a:p>
            <a:pPr marL="12700" marR="9525" algn="just">
              <a:lnSpc>
                <a:spcPts val="322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4-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head </a:t>
            </a:r>
            <a:r>
              <a:rPr sz="2800" spc="-5" dirty="0">
                <a:latin typeface="Times New Roman"/>
                <a:cs typeface="Times New Roman"/>
              </a:rPr>
              <a:t>losses in gradually varied 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determined by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latin typeface="Times New Roman"/>
                <a:cs typeface="Times New Roman"/>
              </a:rPr>
              <a:t>the  equations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head losses in uniform  flows.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These</a:t>
            </a:r>
            <a:r>
              <a:rPr sz="2800" spc="4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assumptions</a:t>
            </a:r>
            <a:r>
              <a:rPr sz="2800" spc="4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4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usually</a:t>
            </a:r>
            <a:r>
              <a:rPr sz="2800" spc="4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valid</a:t>
            </a:r>
            <a:r>
              <a:rPr sz="2800" spc="4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gradually varied flows. A channel </a:t>
            </a:r>
            <a:r>
              <a:rPr sz="2800" dirty="0">
                <a:latin typeface="Times New Roman"/>
                <a:cs typeface="Times New Roman"/>
              </a:rPr>
              <a:t>with  </a:t>
            </a:r>
            <a:r>
              <a:rPr sz="2800" spc="-5" dirty="0">
                <a:latin typeface="Times New Roman"/>
                <a:cs typeface="Times New Roman"/>
              </a:rPr>
              <a:t>changing cross section or bottom </a:t>
            </a:r>
            <a:r>
              <a:rPr sz="2800" dirty="0">
                <a:latin typeface="Times New Roman"/>
                <a:cs typeface="Times New Roman"/>
              </a:rPr>
              <a:t>slope 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divided into piecewise prismatic  channels. The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of the channel  bottom may be assumed </a:t>
            </a:r>
            <a:r>
              <a:rPr sz="2800" dirty="0">
                <a:latin typeface="Times New Roman"/>
                <a:cs typeface="Times New Roman"/>
              </a:rPr>
              <a:t>small </a:t>
            </a:r>
            <a:r>
              <a:rPr sz="2800" spc="-5" dirty="0">
                <a:latin typeface="Times New Roman"/>
                <a:cs typeface="Times New Roman"/>
              </a:rPr>
              <a:t>if it is less  than 5 percent. In such a case, sin </a:t>
            </a:r>
            <a:r>
              <a:rPr sz="2800" i="1" spc="-5" dirty="0">
                <a:latin typeface="Times New Roman"/>
                <a:cs typeface="Times New Roman"/>
              </a:rPr>
              <a:t>θ ~ </a:t>
            </a:r>
            <a:r>
              <a:rPr sz="2800" dirty="0">
                <a:latin typeface="Times New Roman"/>
                <a:cs typeface="Times New Roman"/>
              </a:rPr>
              <a:t>tan  </a:t>
            </a:r>
            <a:r>
              <a:rPr sz="2800" i="1" spc="-5" dirty="0">
                <a:latin typeface="Times New Roman"/>
                <a:cs typeface="Times New Roman"/>
              </a:rPr>
              <a:t>θ ~ </a:t>
            </a:r>
            <a:r>
              <a:rPr sz="2800" i="1" spc="-10" dirty="0">
                <a:latin typeface="Times New Roman"/>
                <a:cs typeface="Times New Roman"/>
              </a:rPr>
              <a:t>θ</a:t>
            </a:r>
            <a:r>
              <a:rPr sz="2800" spc="-1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θ </a:t>
            </a:r>
            <a:r>
              <a:rPr sz="2800" spc="-5" dirty="0">
                <a:latin typeface="Times New Roman"/>
                <a:cs typeface="Times New Roman"/>
              </a:rPr>
              <a:t>= angle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 </a:t>
            </a:r>
            <a:r>
              <a:rPr sz="2800" dirty="0">
                <a:latin typeface="Times New Roman"/>
                <a:cs typeface="Times New Roman"/>
              </a:rPr>
              <a:t>bottom </a:t>
            </a:r>
            <a:r>
              <a:rPr sz="2800" spc="-5" dirty="0">
                <a:latin typeface="Times New Roman"/>
                <a:cs typeface="Times New Roman"/>
              </a:rPr>
              <a:t>with horizontal, and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depths measured vertically or normal to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bottom</a:t>
            </a:r>
            <a:r>
              <a:rPr sz="2800" spc="4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48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approximately</a:t>
            </a:r>
            <a:r>
              <a:rPr sz="2800" spc="4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same.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69635" cy="167893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The curvature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streamlines </a:t>
            </a:r>
            <a:r>
              <a:rPr sz="2800" dirty="0">
                <a:latin typeface="Times New Roman"/>
                <a:cs typeface="Times New Roman"/>
              </a:rPr>
              <a:t>in  </a:t>
            </a:r>
            <a:r>
              <a:rPr sz="2800" spc="-5" dirty="0">
                <a:latin typeface="Times New Roman"/>
                <a:cs typeface="Times New Roman"/>
              </a:rPr>
              <a:t>gradually varied </a:t>
            </a:r>
            <a:r>
              <a:rPr sz="2800" dirty="0">
                <a:latin typeface="Times New Roman"/>
                <a:cs typeface="Times New Roman"/>
              </a:rPr>
              <a:t>flows </a:t>
            </a:r>
            <a:r>
              <a:rPr sz="2800" spc="-5" dirty="0">
                <a:latin typeface="Times New Roman"/>
                <a:cs typeface="Times New Roman"/>
              </a:rPr>
              <a:t>is usually small  and thus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assumption of hydrostatic  pressure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distribution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valid.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water-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0209" y="2514345"/>
            <a:ext cx="4431030" cy="8623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59690" marR="5080" indent="-47625">
              <a:lnSpc>
                <a:spcPts val="3229"/>
              </a:lnSpc>
              <a:spcBef>
                <a:spcPts val="310"/>
              </a:spcBef>
              <a:tabLst>
                <a:tab pos="1614170" algn="l"/>
                <a:tab pos="1682750" algn="l"/>
                <a:tab pos="3489325" algn="l"/>
                <a:tab pos="3903345" algn="l"/>
              </a:tabLst>
            </a:pP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les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asu</a:t>
            </a:r>
            <a:r>
              <a:rPr sz="2800" spc="1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ring  mo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el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esti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atio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514345"/>
            <a:ext cx="1369060" cy="12706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surface  h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aulic  during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7216" y="3333115"/>
            <a:ext cx="4593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09345" algn="l"/>
                <a:tab pos="3355975" algn="l"/>
              </a:tabLst>
            </a:pPr>
            <a:r>
              <a:rPr sz="2800" spc="-5" dirty="0">
                <a:latin typeface="Times New Roman"/>
                <a:cs typeface="Times New Roman"/>
              </a:rPr>
              <a:t>field	observations	compare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741547"/>
            <a:ext cx="5967730" cy="24974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satisfactorily with </a:t>
            </a:r>
            <a:r>
              <a:rPr sz="2800" dirty="0">
                <a:latin typeface="Times New Roman"/>
                <a:cs typeface="Times New Roman"/>
              </a:rPr>
              <a:t>those </a:t>
            </a:r>
            <a:r>
              <a:rPr sz="2800" spc="-5" dirty="0">
                <a:latin typeface="Times New Roman"/>
                <a:cs typeface="Times New Roman"/>
              </a:rPr>
              <a:t>computed by 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head-loss </a:t>
            </a:r>
            <a:r>
              <a:rPr sz="2800" spc="-5" dirty="0">
                <a:latin typeface="Times New Roman"/>
                <a:cs typeface="Times New Roman"/>
              </a:rPr>
              <a:t>equations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steady  uniform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9"/>
              </a:lnSpc>
            </a:pP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referring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Fig. 3-1, the total </a:t>
            </a:r>
            <a:r>
              <a:rPr sz="2800" spc="-5" dirty="0">
                <a:latin typeface="Times New Roman"/>
                <a:cs typeface="Times New Roman"/>
              </a:rPr>
              <a:t>head at  a channel section may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written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545" y="4518786"/>
            <a:ext cx="3353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/>
                <a:cs typeface="Times New Roman"/>
              </a:rPr>
              <a:t>Fig 3-1 defintion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scale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6604" y="5340477"/>
            <a:ext cx="2525395" cy="608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0480" algn="r">
              <a:lnSpc>
                <a:spcPts val="1605"/>
              </a:lnSpc>
              <a:spcBef>
                <a:spcPts val="105"/>
              </a:spcBef>
            </a:pPr>
            <a:r>
              <a:rPr sz="1650" spc="5" dirty="0">
                <a:latin typeface="Cambria Math"/>
                <a:cs typeface="Cambria Math"/>
              </a:rPr>
              <a:t>𝟐</a:t>
            </a:r>
            <a:endParaRPr sz="1650">
              <a:latin typeface="Cambria Math"/>
              <a:cs typeface="Cambria Math"/>
            </a:endParaRPr>
          </a:p>
          <a:p>
            <a:pPr marL="38100">
              <a:lnSpc>
                <a:spcPts val="2985"/>
              </a:lnSpc>
            </a:pPr>
            <a:r>
              <a:rPr sz="2800" spc="-5" dirty="0">
                <a:latin typeface="Cambria Math"/>
                <a:cs typeface="Cambria Math"/>
              </a:rPr>
              <a:t>𝑯 = 𝒛 + 𝒚 +</a:t>
            </a:r>
            <a:r>
              <a:rPr sz="2800" spc="305" dirty="0">
                <a:latin typeface="Cambria Math"/>
                <a:cs typeface="Cambria Math"/>
              </a:rPr>
              <a:t> </a:t>
            </a:r>
            <a:r>
              <a:rPr sz="3000" baseline="45833" dirty="0">
                <a:latin typeface="Cambria Math"/>
                <a:cs typeface="Cambria Math"/>
              </a:rPr>
              <a:t>𝜶𝑽</a:t>
            </a:r>
            <a:endParaRPr sz="3000" baseline="45833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2782" y="5777864"/>
            <a:ext cx="350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𝟐𝒈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02330" y="5763895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091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6065901"/>
            <a:ext cx="5883910" cy="2904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(3-1)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spc="-5" dirty="0">
                <a:latin typeface="Times New Roman"/>
                <a:cs typeface="Times New Roman"/>
              </a:rPr>
              <a:t>H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elevation of the </a:t>
            </a:r>
            <a:r>
              <a:rPr sz="2800" spc="-5" dirty="0">
                <a:latin typeface="Times New Roman"/>
                <a:cs typeface="Times New Roman"/>
              </a:rPr>
              <a:t>energy  grade line </a:t>
            </a:r>
            <a:r>
              <a:rPr sz="2800" dirty="0">
                <a:latin typeface="Times New Roman"/>
                <a:cs typeface="Times New Roman"/>
              </a:rPr>
              <a:t>above </a:t>
            </a:r>
            <a:r>
              <a:rPr sz="2800" spc="-5" dirty="0">
                <a:latin typeface="Times New Roman"/>
                <a:cs typeface="Times New Roman"/>
              </a:rPr>
              <a:t>the datum; </a:t>
            </a:r>
            <a:r>
              <a:rPr sz="2800" i="1" spc="-5" dirty="0">
                <a:latin typeface="Times New Roman"/>
                <a:cs typeface="Times New Roman"/>
              </a:rPr>
              <a:t>z </a:t>
            </a:r>
            <a:r>
              <a:rPr sz="2800" spc="-5" dirty="0">
                <a:latin typeface="Times New Roman"/>
                <a:cs typeface="Times New Roman"/>
              </a:rPr>
              <a:t>= elevation  of the channel bottom; </a:t>
            </a:r>
            <a:r>
              <a:rPr sz="2800" i="1" spc="-5" dirty="0">
                <a:latin typeface="Times New Roman"/>
                <a:cs typeface="Times New Roman"/>
              </a:rPr>
              <a:t>y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depth;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V</a:t>
            </a:r>
            <a:endParaRPr sz="2800">
              <a:latin typeface="Times New Roman"/>
              <a:cs typeface="Times New Roman"/>
            </a:endParaRPr>
          </a:p>
          <a:p>
            <a:pPr marL="12700" marR="217804">
              <a:lnSpc>
                <a:spcPts val="322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= mean </a:t>
            </a:r>
            <a:r>
              <a:rPr sz="2800" dirty="0">
                <a:latin typeface="Times New Roman"/>
                <a:cs typeface="Times New Roman"/>
              </a:rPr>
              <a:t>flow velocity,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α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velocity-  </a:t>
            </a:r>
            <a:r>
              <a:rPr sz="2800" spc="-5" dirty="0">
                <a:latin typeface="Times New Roman"/>
                <a:cs typeface="Times New Roman"/>
              </a:rPr>
              <a:t>head coefficient. </a:t>
            </a:r>
            <a:r>
              <a:rPr sz="2800" spc="-10" dirty="0">
                <a:latin typeface="Times New Roman"/>
                <a:cs typeface="Times New Roman"/>
              </a:rPr>
              <a:t>Let </a:t>
            </a:r>
            <a:r>
              <a:rPr sz="2800" spc="-5" dirty="0">
                <a:latin typeface="Times New Roman"/>
                <a:cs typeface="Times New Roman"/>
              </a:rPr>
              <a:t>us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consider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3450" y="914400"/>
            <a:ext cx="4572000" cy="363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104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distance, </a:t>
            </a:r>
            <a:r>
              <a:rPr i="1" spc="-5" dirty="0">
                <a:latin typeface="Times New Roman"/>
                <a:cs typeface="Times New Roman"/>
              </a:rPr>
              <a:t>x, </a:t>
            </a:r>
            <a:r>
              <a:rPr spc="-5" dirty="0"/>
              <a:t>as </a:t>
            </a:r>
            <a:r>
              <a:rPr dirty="0"/>
              <a:t>positive </a:t>
            </a:r>
            <a:r>
              <a:rPr spc="-5" dirty="0"/>
              <a:t>in the</a:t>
            </a:r>
            <a:r>
              <a:rPr spc="-10" dirty="0"/>
              <a:t> </a:t>
            </a:r>
            <a:r>
              <a:rPr dirty="0"/>
              <a:t>down-</a:t>
            </a:r>
          </a:p>
        </p:txBody>
      </p:sp>
      <p:sp>
        <p:nvSpPr>
          <p:cNvPr id="3" name="object 3"/>
          <p:cNvSpPr/>
          <p:nvPr/>
        </p:nvSpPr>
        <p:spPr>
          <a:xfrm>
            <a:off x="914704" y="3761104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>
                <a:moveTo>
                  <a:pt x="0" y="0"/>
                </a:moveTo>
                <a:lnTo>
                  <a:pt x="36423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42185" y="376110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75610" y="376110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14751" y="3761104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6439" y="376110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22953" y="3698875"/>
            <a:ext cx="3702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spc="-7" baseline="-16666" dirty="0">
                <a:latin typeface="Cambria Math"/>
                <a:cs typeface="Cambria Math"/>
              </a:rPr>
              <a:t>𝑨</a:t>
            </a:r>
            <a:r>
              <a:rPr sz="1650" spc="-5" dirty="0">
                <a:latin typeface="Cambria Math"/>
                <a:cs typeface="Cambria Math"/>
              </a:rPr>
              <a:t>𝟐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61053" y="3761104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1204" y="1287526"/>
            <a:ext cx="6026150" cy="245046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63500" marR="17780">
              <a:lnSpc>
                <a:spcPct val="95800"/>
              </a:lnSpc>
              <a:spcBef>
                <a:spcPts val="235"/>
              </a:spcBef>
              <a:tabLst>
                <a:tab pos="2018664" algn="l"/>
              </a:tabLst>
            </a:pPr>
            <a:r>
              <a:rPr sz="2800" spc="-5" dirty="0">
                <a:latin typeface="Times New Roman"/>
                <a:cs typeface="Times New Roman"/>
              </a:rPr>
              <a:t>stream </a:t>
            </a:r>
            <a:r>
              <a:rPr sz="2800" dirty="0">
                <a:latin typeface="Times New Roman"/>
                <a:cs typeface="Times New Roman"/>
              </a:rPr>
              <a:t>flow	direction. </a:t>
            </a:r>
            <a:r>
              <a:rPr sz="2800" spc="-10" dirty="0">
                <a:latin typeface="Times New Roman"/>
                <a:cs typeface="Times New Roman"/>
              </a:rPr>
              <a:t>By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differentiating  </a:t>
            </a:r>
            <a:r>
              <a:rPr sz="2800" spc="-5" dirty="0">
                <a:latin typeface="Times New Roman"/>
                <a:cs typeface="Times New Roman"/>
              </a:rPr>
              <a:t>both sides of Eq. 3-1 with respect to </a:t>
            </a:r>
            <a:r>
              <a:rPr sz="2800" i="1" spc="-5" dirty="0">
                <a:latin typeface="Times New Roman"/>
                <a:cs typeface="Times New Roman"/>
              </a:rPr>
              <a:t>x,  </a:t>
            </a:r>
            <a:r>
              <a:rPr sz="2800" spc="-5" dirty="0">
                <a:latin typeface="Times New Roman"/>
                <a:cs typeface="Times New Roman"/>
              </a:rPr>
              <a:t>and expressing V in terms of discharge,  </a:t>
            </a:r>
            <a:r>
              <a:rPr sz="2800" i="1" spc="-5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, we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obtain</a:t>
            </a:r>
            <a:endParaRPr sz="2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715"/>
              </a:spcBef>
              <a:tabLst>
                <a:tab pos="2988310" algn="l"/>
                <a:tab pos="3284220" algn="l"/>
                <a:tab pos="3583940" algn="l"/>
              </a:tabLst>
            </a:pPr>
            <a:r>
              <a:rPr sz="2000" dirty="0">
                <a:latin typeface="Cambria Math"/>
                <a:cs typeface="Cambria Math"/>
              </a:rPr>
              <a:t>𝒅𝑯  </a:t>
            </a:r>
            <a:r>
              <a:rPr sz="4200" spc="-7" baseline="-32738" dirty="0">
                <a:latin typeface="Cambria Math"/>
                <a:cs typeface="Cambria Math"/>
              </a:rPr>
              <a:t>= </a:t>
            </a:r>
            <a:r>
              <a:rPr sz="2000" spc="-5" dirty="0">
                <a:latin typeface="Cambria Math"/>
                <a:cs typeface="Cambria Math"/>
              </a:rPr>
              <a:t>𝒅𝒛  </a:t>
            </a:r>
            <a:r>
              <a:rPr sz="4200" spc="-7" baseline="-32738" dirty="0">
                <a:latin typeface="Cambria Math"/>
                <a:cs typeface="Cambria Math"/>
              </a:rPr>
              <a:t>+ </a:t>
            </a:r>
            <a:r>
              <a:rPr sz="2000" dirty="0">
                <a:latin typeface="Cambria Math"/>
                <a:cs typeface="Cambria Math"/>
              </a:rPr>
              <a:t>𝒅𝒚</a:t>
            </a:r>
            <a:r>
              <a:rPr sz="2000" spc="150" dirty="0">
                <a:latin typeface="Cambria Math"/>
                <a:cs typeface="Cambria Math"/>
              </a:rPr>
              <a:t> </a:t>
            </a:r>
            <a:r>
              <a:rPr sz="4200" spc="-7" baseline="-32738" dirty="0">
                <a:latin typeface="Cambria Math"/>
                <a:cs typeface="Cambria Math"/>
              </a:rPr>
              <a:t>+</a:t>
            </a:r>
            <a:r>
              <a:rPr sz="4200" spc="7" baseline="-32738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𝜶𝑸</a:t>
            </a:r>
            <a:r>
              <a:rPr sz="2475" spc="-7" baseline="25252" dirty="0">
                <a:latin typeface="Cambria Math"/>
                <a:cs typeface="Cambria Math"/>
              </a:rPr>
              <a:t>𝟐	</a:t>
            </a:r>
            <a:r>
              <a:rPr sz="2000" dirty="0">
                <a:latin typeface="Cambria Math"/>
                <a:cs typeface="Cambria Math"/>
              </a:rPr>
              <a:t>𝒅	</a:t>
            </a:r>
            <a:r>
              <a:rPr sz="4200" spc="-7" baseline="-32738" dirty="0">
                <a:latin typeface="Cambria Math"/>
                <a:cs typeface="Cambria Math"/>
              </a:rPr>
              <a:t>(	</a:t>
            </a:r>
            <a:r>
              <a:rPr sz="2000" dirty="0">
                <a:latin typeface="Cambria Math"/>
                <a:cs typeface="Cambria Math"/>
              </a:rPr>
              <a:t>𝟏</a:t>
            </a:r>
            <a:r>
              <a:rPr sz="2000" spc="170" dirty="0">
                <a:latin typeface="Cambria Math"/>
                <a:cs typeface="Cambria Math"/>
              </a:rPr>
              <a:t> </a:t>
            </a:r>
            <a:r>
              <a:rPr sz="4200" spc="-7" baseline="-32738" dirty="0">
                <a:latin typeface="Cambria Math"/>
                <a:cs typeface="Cambria Math"/>
              </a:rPr>
              <a:t>)</a:t>
            </a:r>
            <a:endParaRPr sz="4200" baseline="-32738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775075"/>
            <a:ext cx="3186430" cy="738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005">
              <a:lnSpc>
                <a:spcPts val="2325"/>
              </a:lnSpc>
              <a:spcBef>
                <a:spcPts val="105"/>
              </a:spcBef>
              <a:tabLst>
                <a:tab pos="840105" algn="l"/>
                <a:tab pos="1576070" algn="l"/>
                <a:tab pos="2396490" algn="l"/>
                <a:tab pos="2863850" algn="l"/>
              </a:tabLst>
            </a:pPr>
            <a:r>
              <a:rPr sz="2000" spc="-5" dirty="0">
                <a:latin typeface="Cambria Math"/>
                <a:cs typeface="Cambria Math"/>
              </a:rPr>
              <a:t>𝒅</a:t>
            </a:r>
            <a:r>
              <a:rPr sz="2000" dirty="0">
                <a:latin typeface="Cambria Math"/>
                <a:cs typeface="Cambria Math"/>
              </a:rPr>
              <a:t>𝒙	</a:t>
            </a:r>
            <a:r>
              <a:rPr sz="2000" spc="-5" dirty="0">
                <a:latin typeface="Cambria Math"/>
                <a:cs typeface="Cambria Math"/>
              </a:rPr>
              <a:t>𝒅</a:t>
            </a:r>
            <a:r>
              <a:rPr sz="2000" dirty="0">
                <a:latin typeface="Cambria Math"/>
                <a:cs typeface="Cambria Math"/>
              </a:rPr>
              <a:t>𝒙	</a:t>
            </a:r>
            <a:r>
              <a:rPr sz="2000" spc="-5" dirty="0">
                <a:latin typeface="Cambria Math"/>
                <a:cs typeface="Cambria Math"/>
              </a:rPr>
              <a:t>𝒅</a:t>
            </a:r>
            <a:r>
              <a:rPr sz="2000" dirty="0">
                <a:latin typeface="Cambria Math"/>
                <a:cs typeface="Cambria Math"/>
              </a:rPr>
              <a:t>𝒙	𝟐𝒈	</a:t>
            </a: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  <a:p>
            <a:pPr marL="12700">
              <a:lnSpc>
                <a:spcPts val="3285"/>
              </a:lnSpc>
            </a:pPr>
            <a:r>
              <a:rPr sz="2800" b="1" spc="-5" dirty="0">
                <a:latin typeface="Times New Roman"/>
                <a:cs typeface="Times New Roman"/>
              </a:rPr>
              <a:t>(3-2)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4879975"/>
            <a:ext cx="2722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Now, by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9436" y="5674232"/>
            <a:ext cx="334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14704" y="5660263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>
                <a:moveTo>
                  <a:pt x="0" y="0"/>
                </a:moveTo>
                <a:lnTo>
                  <a:pt x="36423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76604" y="5393817"/>
            <a:ext cx="1370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000" baseline="45833" dirty="0">
                <a:latin typeface="Cambria Math"/>
                <a:cs typeface="Cambria Math"/>
              </a:rPr>
              <a:t>𝒅𝑯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-15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−𝑺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5829" y="5567552"/>
            <a:ext cx="1689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𝒇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6317361"/>
            <a:ext cx="735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b="1" spc="-15" dirty="0">
                <a:latin typeface="Times New Roman"/>
                <a:cs typeface="Times New Roman"/>
              </a:rPr>
              <a:t>3)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7111745"/>
            <a:ext cx="3346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4704" y="709739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84224" y="6830948"/>
            <a:ext cx="1309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000" spc="-7" baseline="45833" dirty="0">
                <a:latin typeface="Cambria Math"/>
                <a:cs typeface="Cambria Math"/>
              </a:rPr>
              <a:t>𝒅𝒛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50" dirty="0">
                <a:latin typeface="Cambria Math"/>
                <a:cs typeface="Cambria Math"/>
              </a:rPr>
              <a:t> </a:t>
            </a:r>
            <a:r>
              <a:rPr sz="2800" dirty="0">
                <a:latin typeface="Cambria Math"/>
                <a:cs typeface="Cambria Math"/>
              </a:rPr>
              <a:t>−𝑺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42489" y="7004684"/>
            <a:ext cx="172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mbria Math"/>
                <a:cs typeface="Cambria Math"/>
              </a:rPr>
              <a:t>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6604" y="7753350"/>
            <a:ext cx="5702300" cy="12700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 marR="30480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baseline="-6172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= slope </a:t>
            </a:r>
            <a:r>
              <a:rPr sz="2800" dirty="0">
                <a:latin typeface="Times New Roman"/>
                <a:cs typeface="Times New Roman"/>
              </a:rPr>
              <a:t>of the energy-grade  </a:t>
            </a:r>
            <a:r>
              <a:rPr sz="2800" spc="-5" dirty="0">
                <a:latin typeface="Times New Roman"/>
                <a:cs typeface="Times New Roman"/>
              </a:rPr>
              <a:t>line and </a:t>
            </a:r>
            <a:r>
              <a:rPr sz="2800" i="1" dirty="0">
                <a:latin typeface="Times New Roman"/>
                <a:cs typeface="Times New Roman"/>
              </a:rPr>
              <a:t>So </a:t>
            </a:r>
            <a:r>
              <a:rPr sz="2800" spc="-5" dirty="0">
                <a:latin typeface="Times New Roman"/>
                <a:cs typeface="Times New Roman"/>
              </a:rPr>
              <a:t>= slope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channel  bottom. There is a negative </a:t>
            </a:r>
            <a:r>
              <a:rPr sz="2800" dirty="0">
                <a:latin typeface="Times New Roman"/>
                <a:cs typeface="Times New Roman"/>
              </a:rPr>
              <a:t>sign 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baseline="-6172" dirty="0">
                <a:latin typeface="Times New Roman"/>
                <a:cs typeface="Times New Roman"/>
              </a:rPr>
              <a:t>f</a:t>
            </a:r>
            <a:endParaRPr sz="2700" baseline="-6172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79093"/>
            <a:ext cx="5644515" cy="86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90"/>
              </a:lnSpc>
              <a:spcBef>
                <a:spcPts val="95"/>
              </a:spcBef>
            </a:pPr>
            <a:r>
              <a:rPr spc="-5" dirty="0"/>
              <a:t>and </a:t>
            </a:r>
            <a:r>
              <a:rPr i="1" dirty="0">
                <a:latin typeface="Times New Roman"/>
                <a:cs typeface="Times New Roman"/>
              </a:rPr>
              <a:t>So </a:t>
            </a:r>
            <a:r>
              <a:rPr spc="-5" dirty="0"/>
              <a:t>since both </a:t>
            </a:r>
            <a:r>
              <a:rPr i="1" spc="-5" dirty="0">
                <a:latin typeface="Times New Roman"/>
                <a:cs typeface="Times New Roman"/>
              </a:rPr>
              <a:t>H </a:t>
            </a:r>
            <a:r>
              <a:rPr spc="-5" dirty="0"/>
              <a:t>and </a:t>
            </a:r>
            <a:r>
              <a:rPr i="1" spc="-5" dirty="0">
                <a:latin typeface="Times New Roman"/>
                <a:cs typeface="Times New Roman"/>
              </a:rPr>
              <a:t>z </a:t>
            </a:r>
            <a:r>
              <a:rPr spc="-5" dirty="0"/>
              <a:t>decrease as</a:t>
            </a:r>
            <a:r>
              <a:rPr spc="45" dirty="0"/>
              <a:t> </a:t>
            </a:r>
            <a:r>
              <a:rPr i="1" spc="-5" dirty="0">
                <a:latin typeface="Times New Roman"/>
                <a:cs typeface="Times New Roman"/>
              </a:rPr>
              <a:t>x</a:t>
            </a:r>
          </a:p>
          <a:p>
            <a:pPr marL="12700">
              <a:lnSpc>
                <a:spcPts val="3290"/>
              </a:lnSpc>
            </a:pPr>
            <a:r>
              <a:rPr spc="-5" dirty="0"/>
              <a:t>increases.</a:t>
            </a:r>
            <a:r>
              <a:rPr spc="5" dirty="0"/>
              <a:t> </a:t>
            </a:r>
            <a:r>
              <a:rPr spc="-5" dirty="0"/>
              <a:t>Now,</a:t>
            </a:r>
          </a:p>
        </p:txBody>
      </p:sp>
      <p:sp>
        <p:nvSpPr>
          <p:cNvPr id="3" name="object 3"/>
          <p:cNvSpPr/>
          <p:nvPr/>
        </p:nvSpPr>
        <p:spPr>
          <a:xfrm>
            <a:off x="914704" y="2477516"/>
            <a:ext cx="289560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59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69060" y="2102866"/>
            <a:ext cx="683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159" algn="l"/>
              </a:tabLst>
            </a:pPr>
            <a:r>
              <a:rPr sz="2000" dirty="0">
                <a:latin typeface="Cambria Math"/>
                <a:cs typeface="Cambria Math"/>
              </a:rPr>
              <a:t>𝐝	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491485"/>
            <a:ext cx="6934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7365" algn="l"/>
              </a:tabLst>
            </a:pPr>
            <a:r>
              <a:rPr sz="2000" spc="-5" dirty="0">
                <a:latin typeface="Cambria Math"/>
                <a:cs typeface="Cambria Math"/>
              </a:rPr>
              <a:t>𝐝</a:t>
            </a:r>
            <a:r>
              <a:rPr sz="2000" dirty="0">
                <a:latin typeface="Cambria Math"/>
                <a:cs typeface="Cambria Math"/>
              </a:rPr>
              <a:t>𝐱	𝐀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09953" y="247751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24076" y="2211069"/>
            <a:ext cx="1044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56235" algn="l"/>
              </a:tabLst>
            </a:pPr>
            <a:r>
              <a:rPr sz="2800" spc="-5" dirty="0">
                <a:latin typeface="Cambria Math"/>
                <a:cs typeface="Cambria Math"/>
              </a:rPr>
              <a:t>(	</a:t>
            </a:r>
            <a:r>
              <a:rPr sz="2475" spc="75" baseline="-26936" dirty="0">
                <a:latin typeface="Cambria Math"/>
                <a:cs typeface="Cambria Math"/>
              </a:rPr>
              <a:t>𝟐</a:t>
            </a:r>
            <a:r>
              <a:rPr sz="2800" spc="50" dirty="0">
                <a:latin typeface="Cambria Math"/>
                <a:cs typeface="Cambria Math"/>
              </a:rPr>
              <a:t>)</a:t>
            </a:r>
            <a:r>
              <a:rPr sz="2800" spc="8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28926" y="2477516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>
                <a:moveTo>
                  <a:pt x="0" y="0"/>
                </a:moveTo>
                <a:lnTo>
                  <a:pt x="32796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3479" y="247751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78302" y="2211069"/>
            <a:ext cx="758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35609" algn="l"/>
              </a:tabLst>
            </a:pPr>
            <a:r>
              <a:rPr sz="2800" spc="-5" dirty="0">
                <a:latin typeface="Cambria Math"/>
                <a:cs typeface="Cambria Math"/>
              </a:rPr>
              <a:t>(	</a:t>
            </a:r>
            <a:r>
              <a:rPr sz="2475" spc="60" baseline="-26936" dirty="0">
                <a:latin typeface="Cambria Math"/>
                <a:cs typeface="Cambria Math"/>
              </a:rPr>
              <a:t>𝟐</a:t>
            </a:r>
            <a:r>
              <a:rPr sz="2800" spc="40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1570" y="2102866"/>
            <a:ext cx="13982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9125" algn="l"/>
                <a:tab pos="1056640" algn="l"/>
              </a:tabLst>
            </a:pPr>
            <a:r>
              <a:rPr sz="2000" dirty="0">
                <a:latin typeface="Cambria Math"/>
                <a:cs typeface="Cambria Math"/>
              </a:rPr>
              <a:t>𝐝	𝟏	</a:t>
            </a:r>
            <a:r>
              <a:rPr sz="2000" spc="-5" dirty="0">
                <a:latin typeface="Cambria Math"/>
                <a:cs typeface="Cambria Math"/>
              </a:rPr>
              <a:t>𝐝𝐀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6226" y="2491485"/>
            <a:ext cx="14624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6745" algn="l"/>
                <a:tab pos="1160145" algn="l"/>
              </a:tabLst>
            </a:pPr>
            <a:r>
              <a:rPr sz="2000" spc="-5" dirty="0">
                <a:latin typeface="Cambria Math"/>
                <a:cs typeface="Cambria Math"/>
              </a:rPr>
              <a:t>𝐝</a:t>
            </a:r>
            <a:r>
              <a:rPr sz="2000" dirty="0">
                <a:latin typeface="Cambria Math"/>
                <a:cs typeface="Cambria Math"/>
              </a:rPr>
              <a:t>𝐀	𝐀	</a:t>
            </a:r>
            <a:r>
              <a:rPr sz="2000" spc="-5" dirty="0">
                <a:latin typeface="Cambria Math"/>
                <a:cs typeface="Cambria Math"/>
              </a:rPr>
              <a:t>𝐝𝐱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58590" y="2477516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63014" y="3238626"/>
            <a:ext cx="290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39950" y="3505072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536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19451" y="3442842"/>
            <a:ext cx="3702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-7" baseline="-16666" dirty="0">
                <a:latin typeface="Cambria Math"/>
                <a:cs typeface="Cambria Math"/>
              </a:rPr>
              <a:t>𝑨</a:t>
            </a:r>
            <a:r>
              <a:rPr sz="1650" spc="-5" dirty="0">
                <a:latin typeface="Cambria Math"/>
                <a:cs typeface="Cambria Math"/>
              </a:rPr>
              <a:t>𝟐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57551" y="3505072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68090" y="3505072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2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85670" y="3029839"/>
            <a:ext cx="1826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46075" algn="l"/>
                <a:tab pos="646430" algn="l"/>
              </a:tabLst>
            </a:pPr>
            <a:r>
              <a:rPr sz="2000" dirty="0">
                <a:latin typeface="Cambria Math"/>
                <a:cs typeface="Cambria Math"/>
              </a:rPr>
              <a:t>𝒅	</a:t>
            </a:r>
            <a:r>
              <a:rPr sz="4200" spc="-7" baseline="-32738" dirty="0">
                <a:latin typeface="Cambria Math"/>
                <a:cs typeface="Cambria Math"/>
              </a:rPr>
              <a:t>(	</a:t>
            </a:r>
            <a:r>
              <a:rPr sz="2000" dirty="0">
                <a:latin typeface="Cambria Math"/>
                <a:cs typeface="Cambria Math"/>
              </a:rPr>
              <a:t>𝟏 </a:t>
            </a:r>
            <a:r>
              <a:rPr sz="4200" spc="-7" baseline="-32738" dirty="0">
                <a:latin typeface="Cambria Math"/>
                <a:cs typeface="Cambria Math"/>
              </a:rPr>
              <a:t>) </a:t>
            </a:r>
            <a:r>
              <a:rPr sz="2000" dirty="0">
                <a:latin typeface="Cambria Math"/>
                <a:cs typeface="Cambria Math"/>
              </a:rPr>
              <a:t>𝒅𝑨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𝒅𝒚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27250" y="3519042"/>
            <a:ext cx="18573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8080" algn="l"/>
              </a:tabLst>
            </a:pPr>
            <a:r>
              <a:rPr sz="2000" dirty="0">
                <a:latin typeface="Cambria Math"/>
                <a:cs typeface="Cambria Math"/>
              </a:rPr>
              <a:t>𝒅𝑨	𝒅𝒚</a:t>
            </a:r>
            <a:r>
              <a:rPr sz="2000" spc="4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59759" y="3505072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7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906261" y="3238626"/>
            <a:ext cx="824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3-4)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54858" y="4177157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42158" y="3802507"/>
            <a:ext cx="8813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3085" algn="l"/>
              </a:tabLst>
            </a:pPr>
            <a:r>
              <a:rPr sz="2000" dirty="0">
                <a:latin typeface="Cambria Math"/>
                <a:cs typeface="Cambria Math"/>
              </a:rPr>
              <a:t>𝟐𝑩	</a:t>
            </a:r>
            <a:r>
              <a:rPr sz="2000" spc="-5" dirty="0">
                <a:latin typeface="Cambria Math"/>
                <a:cs typeface="Cambria Math"/>
              </a:rPr>
              <a:t>𝒅𝒚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9889" y="3910711"/>
            <a:ext cx="178625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2790"/>
              </a:lnSpc>
              <a:spcBef>
                <a:spcPts val="95"/>
              </a:spcBef>
              <a:tabLst>
                <a:tab pos="479425" algn="l"/>
                <a:tab pos="1231265" algn="l"/>
              </a:tabLst>
            </a:pP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2800" dirty="0">
                <a:latin typeface="Cambria Math"/>
                <a:cs typeface="Cambria Math"/>
              </a:rPr>
              <a:t>−(	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  <a:p>
            <a:pPr marL="909955">
              <a:lnSpc>
                <a:spcPts val="1830"/>
              </a:lnSpc>
              <a:tabLst>
                <a:tab pos="1438910" algn="l"/>
              </a:tabLst>
            </a:pPr>
            <a:r>
              <a:rPr sz="2000" spc="-5" dirty="0">
                <a:latin typeface="Cambria Math"/>
                <a:cs typeface="Cambria Math"/>
              </a:rPr>
              <a:t>𝑨</a:t>
            </a:r>
            <a:r>
              <a:rPr sz="2475" spc="-7" baseline="20202" dirty="0">
                <a:latin typeface="Cambria Math"/>
                <a:cs typeface="Cambria Math"/>
              </a:rPr>
              <a:t>𝟑	</a:t>
            </a: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95879" y="4177157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02004" y="4832730"/>
            <a:ext cx="5960110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  <a:tabLst>
                <a:tab pos="918844" algn="l"/>
              </a:tabLst>
            </a:pPr>
            <a:r>
              <a:rPr sz="2800" dirty="0">
                <a:latin typeface="Times New Roman"/>
                <a:cs typeface="Times New Roman"/>
              </a:rPr>
              <a:t>since	</a:t>
            </a:r>
            <a:r>
              <a:rPr sz="2800" i="1" dirty="0">
                <a:latin typeface="Times New Roman"/>
                <a:cs typeface="Times New Roman"/>
              </a:rPr>
              <a:t>dA/dy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,. </a:t>
            </a:r>
            <a:r>
              <a:rPr sz="2800" dirty="0">
                <a:latin typeface="Times New Roman"/>
                <a:cs typeface="Times New Roman"/>
              </a:rPr>
              <a:t>Note </a:t>
            </a:r>
            <a:r>
              <a:rPr sz="2800" spc="-5" dirty="0">
                <a:latin typeface="Times New Roman"/>
                <a:cs typeface="Times New Roman"/>
              </a:rPr>
              <a:t>that if the channel 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prismatic, then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14704" y="6432930"/>
            <a:ext cx="332740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8657" y="6432930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55798" y="6432930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63904" y="5869668"/>
            <a:ext cx="2339975" cy="90805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90"/>
              </a:spcBef>
            </a:pPr>
            <a:r>
              <a:rPr sz="2000" dirty="0">
                <a:latin typeface="Cambria Math"/>
                <a:cs typeface="Cambria Math"/>
              </a:rPr>
              <a:t>𝒅𝑨  </a:t>
            </a:r>
            <a:r>
              <a:rPr sz="4200" spc="-7" baseline="-32738" dirty="0">
                <a:latin typeface="Cambria Math"/>
                <a:cs typeface="Cambria Math"/>
              </a:rPr>
              <a:t>= </a:t>
            </a:r>
            <a:r>
              <a:rPr sz="2000" dirty="0">
                <a:latin typeface="Cambria Math"/>
                <a:cs typeface="Cambria Math"/>
              </a:rPr>
              <a:t>𝝏𝑨  </a:t>
            </a:r>
            <a:r>
              <a:rPr sz="4200" spc="-7" baseline="-32738" dirty="0">
                <a:latin typeface="Cambria Math"/>
                <a:cs typeface="Cambria Math"/>
              </a:rPr>
              <a:t>+ </a:t>
            </a:r>
            <a:r>
              <a:rPr sz="2000" dirty="0">
                <a:latin typeface="Cambria Math"/>
                <a:cs typeface="Cambria Math"/>
              </a:rPr>
              <a:t>𝝏𝑨</a:t>
            </a:r>
            <a:r>
              <a:rPr sz="2000" spc="-27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𝒅𝒚</a:t>
            </a:r>
            <a:endParaRPr sz="20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500"/>
              </a:spcBef>
              <a:tabLst>
                <a:tab pos="855344" algn="l"/>
                <a:tab pos="1598930" algn="l"/>
              </a:tabLst>
            </a:pPr>
            <a:r>
              <a:rPr sz="2000" spc="-5" dirty="0">
                <a:latin typeface="Cambria Math"/>
                <a:cs typeface="Cambria Math"/>
              </a:rPr>
              <a:t>𝒅𝒙	</a:t>
            </a:r>
            <a:r>
              <a:rPr sz="2000" dirty="0">
                <a:latin typeface="Cambria Math"/>
                <a:cs typeface="Cambria Math"/>
              </a:rPr>
              <a:t>𝝏𝒙	𝝏𝒚</a:t>
            </a:r>
            <a:r>
              <a:rPr sz="2000" spc="15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838323" y="6432930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770626" y="6166485"/>
            <a:ext cx="737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b="1" spc="-15" dirty="0">
                <a:latin typeface="Times New Roman"/>
                <a:cs typeface="Times New Roman"/>
              </a:rPr>
              <a:t>-</a:t>
            </a:r>
            <a:r>
              <a:rPr sz="2800" b="1" dirty="0">
                <a:latin typeface="Times New Roman"/>
                <a:cs typeface="Times New Roman"/>
              </a:rPr>
              <a:t>5)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2004" y="7140702"/>
            <a:ext cx="5821045" cy="167893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  <a:tabLst>
                <a:tab pos="2045970" algn="l"/>
              </a:tabLst>
            </a:pPr>
            <a:r>
              <a:rPr sz="2800" spc="-5" dirty="0">
                <a:latin typeface="Times New Roman"/>
                <a:cs typeface="Times New Roman"/>
              </a:rPr>
              <a:t>and Eqs. </a:t>
            </a:r>
            <a:r>
              <a:rPr sz="2800" dirty="0">
                <a:latin typeface="Times New Roman"/>
                <a:cs typeface="Times New Roman"/>
              </a:rPr>
              <a:t>3-4 </a:t>
            </a:r>
            <a:r>
              <a:rPr sz="2800" spc="-5" dirty="0">
                <a:latin typeface="Times New Roman"/>
                <a:cs typeface="Times New Roman"/>
              </a:rPr>
              <a:t>and 3-5 are modified  </a:t>
            </a:r>
            <a:r>
              <a:rPr sz="2800" dirty="0">
                <a:latin typeface="Times New Roman"/>
                <a:cs typeface="Times New Roman"/>
              </a:rPr>
              <a:t>accordingly,	by substituting </a:t>
            </a:r>
            <a:r>
              <a:rPr sz="2800" spc="-5" dirty="0">
                <a:latin typeface="Times New Roman"/>
                <a:cs typeface="Times New Roman"/>
              </a:rPr>
              <a:t>Eqs. 3-3  and 3-4 into Eq. 3-2, and rearranging </a:t>
            </a:r>
            <a:r>
              <a:rPr sz="2800" spc="-10" dirty="0">
                <a:latin typeface="Times New Roman"/>
                <a:cs typeface="Times New Roman"/>
              </a:rPr>
              <a:t>the  </a:t>
            </a:r>
            <a:r>
              <a:rPr sz="2800" dirty="0">
                <a:latin typeface="Times New Roman"/>
                <a:cs typeface="Times New Roman"/>
              </a:rPr>
              <a:t>resulting </a:t>
            </a:r>
            <a:r>
              <a:rPr sz="2800" spc="-5" dirty="0">
                <a:latin typeface="Times New Roman"/>
                <a:cs typeface="Times New Roman"/>
              </a:rPr>
              <a:t>equation, we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obtain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704" y="168046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6604" y="1205229"/>
            <a:ext cx="7562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Cambria Math"/>
                <a:cs typeface="Cambria Math"/>
              </a:rPr>
              <a:t>𝒅𝒚</a:t>
            </a:r>
            <a:r>
              <a:rPr sz="2000" spc="265" dirty="0">
                <a:latin typeface="Cambria Math"/>
                <a:cs typeface="Cambria Math"/>
              </a:rPr>
              <a:t> </a:t>
            </a:r>
            <a:r>
              <a:rPr sz="4200" spc="-7" baseline="-32738" dirty="0">
                <a:latin typeface="Cambria Math"/>
                <a:cs typeface="Cambria Math"/>
              </a:rPr>
              <a:t>=</a:t>
            </a:r>
            <a:endParaRPr sz="4200" baseline="-32738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0267" y="1279906"/>
            <a:ext cx="8013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10" dirty="0">
                <a:latin typeface="Cambria Math"/>
                <a:cs typeface="Cambria Math"/>
              </a:rPr>
              <a:t>𝑺</a:t>
            </a:r>
            <a:r>
              <a:rPr sz="2475" spc="15" baseline="-13468" dirty="0">
                <a:latin typeface="Cambria Math"/>
                <a:cs typeface="Cambria Math"/>
              </a:rPr>
              <a:t>𝒐</a:t>
            </a:r>
            <a:r>
              <a:rPr sz="2000" spc="10" dirty="0">
                <a:latin typeface="Cambria Math"/>
                <a:cs typeface="Cambria Math"/>
              </a:rPr>
              <a:t>−𝑺</a:t>
            </a:r>
            <a:r>
              <a:rPr sz="2475" spc="15" baseline="-13468" dirty="0">
                <a:latin typeface="Cambria Math"/>
                <a:cs typeface="Cambria Math"/>
              </a:rPr>
              <a:t>𝒇</a:t>
            </a:r>
            <a:endParaRPr sz="2475" baseline="-13468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3417" y="1680464"/>
            <a:ext cx="2202815" cy="0"/>
          </a:xfrm>
          <a:custGeom>
            <a:avLst/>
            <a:gdLst/>
            <a:ahLst/>
            <a:cxnLst/>
            <a:rect l="l" t="t" r="r" b="b"/>
            <a:pathLst>
              <a:path w="2202815">
                <a:moveTo>
                  <a:pt x="0" y="0"/>
                </a:moveTo>
                <a:lnTo>
                  <a:pt x="220243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15050" y="1414017"/>
            <a:ext cx="737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b="1" dirty="0">
                <a:latin typeface="Times New Roman"/>
                <a:cs typeface="Times New Roman"/>
              </a:rPr>
              <a:t>6)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826135" algn="l"/>
              </a:tabLst>
            </a:pPr>
            <a:r>
              <a:rPr spc="-5" dirty="0"/>
              <a:t>𝒅𝒙	</a:t>
            </a:r>
            <a:r>
              <a:rPr spc="-15" dirty="0"/>
              <a:t>𝟏−(𝜶 </a:t>
            </a:r>
            <a:r>
              <a:rPr dirty="0"/>
              <a:t>𝑩 </a:t>
            </a:r>
            <a:r>
              <a:rPr spc="10" dirty="0"/>
              <a:t>𝑸</a:t>
            </a:r>
            <a:r>
              <a:rPr sz="2475" spc="15" baseline="20202" dirty="0"/>
              <a:t>𝟐</a:t>
            </a:r>
            <a:r>
              <a:rPr sz="2000" spc="10" dirty="0"/>
              <a:t>)/(𝒈</a:t>
            </a:r>
            <a:r>
              <a:rPr sz="2000" spc="15" dirty="0"/>
              <a:t> </a:t>
            </a:r>
            <a:r>
              <a:rPr sz="2000" spc="20" dirty="0"/>
              <a:t>𝑨</a:t>
            </a:r>
            <a:r>
              <a:rPr sz="2475" spc="30" baseline="20202" dirty="0"/>
              <a:t>𝟑</a:t>
            </a:r>
            <a:r>
              <a:rPr sz="2000" spc="20" dirty="0"/>
              <a:t>)</a:t>
            </a:r>
            <a:endParaRPr sz="2000"/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47625" marR="17780">
              <a:lnSpc>
                <a:spcPct val="95900"/>
              </a:lnSpc>
            </a:pPr>
            <a:r>
              <a:rPr sz="2800" spc="-5" dirty="0">
                <a:latin typeface="Times New Roman"/>
                <a:cs typeface="Times New Roman"/>
              </a:rPr>
              <a:t>This equation describes </a:t>
            </a:r>
            <a:r>
              <a:rPr sz="2800" dirty="0">
                <a:latin typeface="Times New Roman"/>
                <a:cs typeface="Times New Roman"/>
              </a:rPr>
              <a:t>the rate </a:t>
            </a:r>
            <a:r>
              <a:rPr sz="2800" spc="-5" dirty="0">
                <a:latin typeface="Times New Roman"/>
                <a:cs typeface="Times New Roman"/>
              </a:rPr>
              <a:t>of  variation of </a:t>
            </a:r>
            <a:r>
              <a:rPr sz="2800" i="1" spc="-5" dirty="0">
                <a:latin typeface="Times New Roman"/>
                <a:cs typeface="Times New Roman"/>
              </a:rPr>
              <a:t>y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i="1" spc="-5" dirty="0">
                <a:latin typeface="Times New Roman"/>
                <a:cs typeface="Times New Roman"/>
              </a:rPr>
              <a:t>x. </a:t>
            </a:r>
            <a:r>
              <a:rPr sz="2800" spc="-5" dirty="0">
                <a:latin typeface="Times New Roman"/>
                <a:cs typeface="Times New Roman"/>
              </a:rPr>
              <a:t>By utilizing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expression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Froude number,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, 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second term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denominator may be  written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7961" y="4669663"/>
            <a:ext cx="85851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𝜶𝑩</a:t>
            </a:r>
            <a:r>
              <a:rPr sz="2800" spc="-8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𝑸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1970" y="4639182"/>
            <a:ext cx="177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𝟐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40661" y="5205857"/>
            <a:ext cx="1002030" cy="0"/>
          </a:xfrm>
          <a:custGeom>
            <a:avLst/>
            <a:gdLst/>
            <a:ahLst/>
            <a:cxnLst/>
            <a:rect l="l" t="t" r="r" b="b"/>
            <a:pathLst>
              <a:path w="1002030">
                <a:moveTo>
                  <a:pt x="0" y="0"/>
                </a:moveTo>
                <a:lnTo>
                  <a:pt x="10015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52722" y="4602607"/>
            <a:ext cx="632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60" dirty="0">
                <a:latin typeface="Cambria Math"/>
                <a:cs typeface="Cambria Math"/>
              </a:rPr>
              <a:t>(</a:t>
            </a:r>
            <a:r>
              <a:rPr sz="4200" spc="89" baseline="-27777" dirty="0">
                <a:latin typeface="Cambria Math"/>
                <a:cs typeface="Cambria Math"/>
              </a:rPr>
              <a:t>𝑨</a:t>
            </a:r>
            <a:r>
              <a:rPr sz="2800" spc="60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0551" y="4393819"/>
            <a:ext cx="637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46405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𝑸</a:t>
            </a:r>
            <a:r>
              <a:rPr sz="2800" spc="-5" dirty="0">
                <a:latin typeface="Cambria Math"/>
                <a:cs typeface="Cambria Math"/>
              </a:rPr>
              <a:t>	</a:t>
            </a:r>
            <a:r>
              <a:rPr sz="3000" baseline="-16666" dirty="0">
                <a:latin typeface="Cambria Math"/>
                <a:cs typeface="Cambria Math"/>
              </a:rPr>
              <a:t>𝟐</a:t>
            </a:r>
            <a:endParaRPr sz="3000" baseline="-16666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30070" y="5178933"/>
            <a:ext cx="33064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375410" algn="l"/>
              </a:tabLst>
            </a:pPr>
            <a:r>
              <a:rPr sz="2800" spc="-5" dirty="0">
                <a:latin typeface="Cambria Math"/>
                <a:cs typeface="Cambria Math"/>
              </a:rPr>
              <a:t>𝒈 𝑨</a:t>
            </a:r>
            <a:r>
              <a:rPr sz="3000" spc="-7" baseline="23611" dirty="0">
                <a:latin typeface="Cambria Math"/>
                <a:cs typeface="Cambria Math"/>
              </a:rPr>
              <a:t>𝟑	</a:t>
            </a:r>
            <a:r>
              <a:rPr sz="2800" spc="-5" dirty="0">
                <a:latin typeface="Cambria Math"/>
                <a:cs typeface="Cambria Math"/>
              </a:rPr>
              <a:t>(𝒈𝑨)/(𝜶 𝑩</a:t>
            </a:r>
            <a:r>
              <a:rPr sz="2800" spc="-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05607" y="5205857"/>
            <a:ext cx="1893570" cy="0"/>
          </a:xfrm>
          <a:custGeom>
            <a:avLst/>
            <a:gdLst/>
            <a:ahLst/>
            <a:cxnLst/>
            <a:rect l="l" t="t" r="r" b="b"/>
            <a:pathLst>
              <a:path w="1893570">
                <a:moveTo>
                  <a:pt x="0" y="0"/>
                </a:moveTo>
                <a:lnTo>
                  <a:pt x="189306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54446" y="5113401"/>
            <a:ext cx="1625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𝒓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01747" y="4939665"/>
            <a:ext cx="32689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395855" algn="l"/>
                <a:tab pos="2837815" algn="l"/>
              </a:tabLst>
            </a:pPr>
            <a:r>
              <a:rPr sz="2800" spc="-5" dirty="0">
                <a:latin typeface="Cambria Math"/>
                <a:cs typeface="Cambria Math"/>
              </a:rPr>
              <a:t>=	=	</a:t>
            </a:r>
            <a:r>
              <a:rPr sz="2800" dirty="0">
                <a:latin typeface="Cambria Math"/>
                <a:cs typeface="Cambria Math"/>
              </a:rPr>
              <a:t>𝑭</a:t>
            </a:r>
            <a:r>
              <a:rPr sz="3000" baseline="29166" dirty="0">
                <a:latin typeface="Cambria Math"/>
                <a:cs typeface="Cambria Math"/>
              </a:rPr>
              <a:t>𝟐</a:t>
            </a:r>
            <a:endParaRPr sz="3000" baseline="29166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5997321"/>
            <a:ext cx="3489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Hence, </a:t>
            </a:r>
            <a:r>
              <a:rPr sz="2800" dirty="0">
                <a:latin typeface="Times New Roman"/>
                <a:cs typeface="Times New Roman"/>
              </a:rPr>
              <a:t>Eq. </a:t>
            </a:r>
            <a:r>
              <a:rPr sz="2800" spc="-5" dirty="0">
                <a:latin typeface="Times New Roman"/>
                <a:cs typeface="Times New Roman"/>
              </a:rPr>
              <a:t>3-5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becomes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5052" y="6812660"/>
            <a:ext cx="3346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mbria Math"/>
                <a:cs typeface="Cambria Math"/>
              </a:rPr>
              <a:t>𝒅𝒙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4704" y="6798691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76604" y="6323457"/>
            <a:ext cx="7562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Cambria Math"/>
                <a:cs typeface="Cambria Math"/>
              </a:rPr>
              <a:t>𝒅𝒚</a:t>
            </a:r>
            <a:r>
              <a:rPr sz="2000" spc="265" dirty="0">
                <a:latin typeface="Cambria Math"/>
                <a:cs typeface="Cambria Math"/>
              </a:rPr>
              <a:t> </a:t>
            </a:r>
            <a:r>
              <a:rPr sz="4200" spc="-7" baseline="-32738" dirty="0">
                <a:latin typeface="Cambria Math"/>
                <a:cs typeface="Cambria Math"/>
              </a:rPr>
              <a:t>=</a:t>
            </a:r>
            <a:endParaRPr sz="4200" baseline="-32738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11705" y="6398132"/>
            <a:ext cx="8001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Cambria Math"/>
                <a:cs typeface="Cambria Math"/>
              </a:rPr>
              <a:t>𝑺</a:t>
            </a:r>
            <a:r>
              <a:rPr sz="2475" spc="7" baseline="-13468" dirty="0">
                <a:latin typeface="Cambria Math"/>
                <a:cs typeface="Cambria Math"/>
              </a:rPr>
              <a:t>𝒐</a:t>
            </a:r>
            <a:r>
              <a:rPr sz="2000" spc="5" dirty="0">
                <a:latin typeface="Cambria Math"/>
                <a:cs typeface="Cambria Math"/>
              </a:rPr>
              <a:t>−𝑺</a:t>
            </a:r>
            <a:r>
              <a:rPr sz="2475" spc="7" baseline="-13468" dirty="0">
                <a:latin typeface="Cambria Math"/>
                <a:cs typeface="Cambria Math"/>
              </a:rPr>
              <a:t>𝒇</a:t>
            </a:r>
            <a:endParaRPr sz="2475" baseline="-13468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5745" y="6914768"/>
            <a:ext cx="13843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" dirty="0">
                <a:latin typeface="Cambria Math"/>
                <a:cs typeface="Cambria Math"/>
              </a:rPr>
              <a:t>𝒓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5317" y="6812660"/>
            <a:ext cx="9245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Cambria Math"/>
                <a:cs typeface="Cambria Math"/>
              </a:rPr>
              <a:t>𝟏−(𝑭</a:t>
            </a:r>
            <a:r>
              <a:rPr sz="2475" spc="7" baseline="25252" dirty="0">
                <a:latin typeface="Cambria Math"/>
                <a:cs typeface="Cambria Math"/>
              </a:rPr>
              <a:t>𝟐</a:t>
            </a:r>
            <a:r>
              <a:rPr sz="2000" spc="5" dirty="0">
                <a:latin typeface="Cambria Math"/>
                <a:cs typeface="Cambria Math"/>
              </a:rPr>
              <a:t>)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93417" y="6798691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>
                <a:moveTo>
                  <a:pt x="0" y="0"/>
                </a:moveTo>
                <a:lnTo>
                  <a:pt x="846124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56884" y="6532244"/>
            <a:ext cx="736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b="1" spc="-5" dirty="0">
                <a:latin typeface="Times New Roman"/>
                <a:cs typeface="Times New Roman"/>
              </a:rPr>
              <a:t>-</a:t>
            </a:r>
            <a:r>
              <a:rPr sz="2800" b="1" spc="-15" dirty="0">
                <a:latin typeface="Times New Roman"/>
                <a:cs typeface="Times New Roman"/>
              </a:rPr>
              <a:t>7)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2004" y="7919466"/>
            <a:ext cx="539686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We will use this </a:t>
            </a:r>
            <a:r>
              <a:rPr sz="2800" dirty="0">
                <a:latin typeface="Times New Roman"/>
                <a:cs typeface="Times New Roman"/>
              </a:rPr>
              <a:t>equation </a:t>
            </a:r>
            <a:r>
              <a:rPr sz="2800" spc="-5" dirty="0">
                <a:latin typeface="Times New Roman"/>
                <a:cs typeface="Times New Roman"/>
              </a:rPr>
              <a:t>in the  following sections to draw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qualitative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504" y="879093"/>
            <a:ext cx="6096635" cy="82219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76200" marR="907415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conclusions about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water-surface  profiles.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76200" marR="1233170" algn="just">
              <a:lnSpc>
                <a:spcPts val="3220"/>
              </a:lnSpc>
            </a:pPr>
            <a:r>
              <a:rPr sz="2800" b="1" spc="-5" dirty="0">
                <a:latin typeface="Times New Roman"/>
                <a:cs typeface="Times New Roman"/>
              </a:rPr>
              <a:t>Classification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Water-Surface  Profiles</a:t>
            </a:r>
            <a:endParaRPr sz="2800">
              <a:latin typeface="Times New Roman"/>
              <a:cs typeface="Times New Roman"/>
            </a:endParaRPr>
          </a:p>
          <a:p>
            <a:pPr marL="76200" marR="71120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We use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following notation </a:t>
            </a:r>
            <a:r>
              <a:rPr sz="2800" spc="-10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designate different water surface profiles:  A letter refers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type of the channel  bottom   slope   and   a   numeral   to  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  <a:p>
            <a:pPr marL="762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relative   position       </a:t>
            </a:r>
            <a:r>
              <a:rPr sz="2800" dirty="0">
                <a:latin typeface="Times New Roman"/>
                <a:cs typeface="Times New Roman"/>
              </a:rPr>
              <a:t>of  the  </a:t>
            </a:r>
            <a:r>
              <a:rPr sz="2800" spc="-5" dirty="0">
                <a:latin typeface="Times New Roman"/>
                <a:cs typeface="Times New Roman"/>
              </a:rPr>
              <a:t>profile 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endParaRPr sz="2800">
              <a:latin typeface="Times New Roman"/>
              <a:cs typeface="Times New Roman"/>
            </a:endParaRPr>
          </a:p>
          <a:p>
            <a:pPr marL="76200" marR="67945" algn="just">
              <a:lnSpc>
                <a:spcPct val="958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respect to </a:t>
            </a:r>
            <a:r>
              <a:rPr sz="2800" dirty="0">
                <a:latin typeface="Times New Roman"/>
                <a:cs typeface="Times New Roman"/>
              </a:rPr>
              <a:t>the critical-depth </a:t>
            </a:r>
            <a:r>
              <a:rPr sz="2800" spc="-5" dirty="0">
                <a:latin typeface="Times New Roman"/>
                <a:cs typeface="Times New Roman"/>
              </a:rPr>
              <a:t>line (CDL) 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normal-depth line (NDL).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critical </a:t>
            </a:r>
            <a:r>
              <a:rPr sz="2800" dirty="0">
                <a:latin typeface="Times New Roman"/>
                <a:cs typeface="Times New Roman"/>
              </a:rPr>
              <a:t>depth </a:t>
            </a:r>
            <a:r>
              <a:rPr sz="2800" spc="-5" dirty="0">
                <a:latin typeface="Times New Roman"/>
                <a:cs typeface="Times New Roman"/>
              </a:rPr>
              <a:t>and the normal </a:t>
            </a:r>
            <a:r>
              <a:rPr sz="2800" dirty="0">
                <a:latin typeface="Times New Roman"/>
                <a:cs typeface="Times New Roman"/>
              </a:rPr>
              <a:t>depth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spc="-7" baseline="-6172" dirty="0">
                <a:latin typeface="Times New Roman"/>
                <a:cs typeface="Times New Roman"/>
              </a:rPr>
              <a:t>c 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spc="-7" baseline="-6172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respectively.</a:t>
            </a:r>
            <a:endParaRPr sz="2800">
              <a:latin typeface="Times New Roman"/>
              <a:cs typeface="Times New Roman"/>
            </a:endParaRPr>
          </a:p>
          <a:p>
            <a:pPr marL="76200" marR="72390" algn="just">
              <a:lnSpc>
                <a:spcPts val="3229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Channel-bottom slopes are classified into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following five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categories:</a:t>
            </a:r>
            <a:endParaRPr sz="2800">
              <a:latin typeface="Times New Roman"/>
              <a:cs typeface="Times New Roman"/>
            </a:endParaRPr>
          </a:p>
          <a:p>
            <a:pPr marL="762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mild,   </a:t>
            </a:r>
            <a:r>
              <a:rPr sz="2800" dirty="0">
                <a:latin typeface="Times New Roman"/>
                <a:cs typeface="Times New Roman"/>
              </a:rPr>
              <a:t>steep,   </a:t>
            </a:r>
            <a:r>
              <a:rPr sz="2800" spc="-5" dirty="0">
                <a:latin typeface="Times New Roman"/>
                <a:cs typeface="Times New Roman"/>
              </a:rPr>
              <a:t>critical,   horizontal  </a:t>
            </a:r>
            <a:r>
              <a:rPr sz="2800" spc="5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(zero</a:t>
            </a:r>
            <a:endParaRPr sz="2800">
              <a:latin typeface="Times New Roman"/>
              <a:cs typeface="Times New Roman"/>
            </a:endParaRPr>
          </a:p>
          <a:p>
            <a:pPr marL="76200" marR="68580" algn="just">
              <a:lnSpc>
                <a:spcPct val="95900"/>
              </a:lnSpc>
              <a:spcBef>
                <a:spcPts val="65"/>
              </a:spcBef>
            </a:pPr>
            <a:r>
              <a:rPr sz="2800" dirty="0">
                <a:latin typeface="Times New Roman"/>
                <a:cs typeface="Times New Roman"/>
              </a:rPr>
              <a:t>slope) </a:t>
            </a:r>
            <a:r>
              <a:rPr sz="2800" spc="-5" dirty="0">
                <a:latin typeface="Times New Roman"/>
                <a:cs typeface="Times New Roman"/>
              </a:rPr>
              <a:t>and adverse </a:t>
            </a:r>
            <a:r>
              <a:rPr sz="2800" dirty="0">
                <a:latin typeface="Times New Roman"/>
                <a:cs typeface="Times New Roman"/>
              </a:rPr>
              <a:t>(negative </a:t>
            </a:r>
            <a:r>
              <a:rPr sz="2800" spc="-5" dirty="0">
                <a:latin typeface="Times New Roman"/>
                <a:cs typeface="Times New Roman"/>
              </a:rPr>
              <a:t>slope). The  first letter of these names </a:t>
            </a:r>
            <a:r>
              <a:rPr sz="2800" dirty="0">
                <a:latin typeface="Times New Roman"/>
                <a:cs typeface="Times New Roman"/>
              </a:rPr>
              <a:t>refers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type,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i.e.,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mild,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steep,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79093"/>
            <a:ext cx="6046470" cy="824801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50800" marR="46355" algn="just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critical, H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horizontal and A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adverse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slope.</a:t>
            </a:r>
            <a:endParaRPr sz="2800">
              <a:latin typeface="Times New Roman"/>
              <a:cs typeface="Times New Roman"/>
            </a:endParaRPr>
          </a:p>
          <a:p>
            <a:pPr marL="50800" marR="43815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The bottom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of a channel is called  as </a:t>
            </a:r>
            <a:r>
              <a:rPr sz="2800" i="1" spc="-5" dirty="0">
                <a:latin typeface="Times New Roman"/>
                <a:cs typeface="Times New Roman"/>
              </a:rPr>
              <a:t>mild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uniform flow </a:t>
            </a:r>
            <a:r>
              <a:rPr sz="2800" spc="-5" dirty="0">
                <a:latin typeface="Times New Roman"/>
                <a:cs typeface="Times New Roman"/>
              </a:rPr>
              <a:t>is  subcritical (i.e.,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 </a:t>
            </a:r>
            <a:r>
              <a:rPr sz="2800" i="1" spc="-5" dirty="0">
                <a:latin typeface="Times New Roman"/>
                <a:cs typeface="Times New Roman"/>
              </a:rPr>
              <a:t>&gt; y</a:t>
            </a:r>
            <a:r>
              <a:rPr sz="2700" i="1" spc="-7" baseline="-4629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);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specified</a:t>
            </a:r>
            <a:endParaRPr sz="2800">
              <a:latin typeface="Times New Roman"/>
              <a:cs typeface="Times New Roman"/>
            </a:endParaRPr>
          </a:p>
          <a:p>
            <a:pPr marL="50800" marR="42545" algn="just">
              <a:lnSpc>
                <a:spcPts val="3220"/>
              </a:lnSpc>
            </a:pPr>
            <a:r>
              <a:rPr sz="2800" spc="-5" dirty="0">
                <a:latin typeface="Times New Roman"/>
                <a:cs typeface="Times New Roman"/>
              </a:rPr>
              <a:t>discharge and </a:t>
            </a:r>
            <a:r>
              <a:rPr sz="2800" dirty="0">
                <a:latin typeface="Times New Roman"/>
                <a:cs typeface="Times New Roman"/>
              </a:rPr>
              <a:t>Manning </a:t>
            </a:r>
            <a:r>
              <a:rPr sz="2800" i="1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it is</a:t>
            </a:r>
            <a:r>
              <a:rPr sz="2800" spc="54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critical 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uniform flow </a:t>
            </a:r>
            <a:r>
              <a:rPr sz="2800" spc="-5" dirty="0">
                <a:latin typeface="Times New Roman"/>
                <a:cs typeface="Times New Roman"/>
              </a:rPr>
              <a:t>is critical (i.e., 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); and it is </a:t>
            </a:r>
            <a:r>
              <a:rPr sz="2800" i="1" spc="-5" dirty="0">
                <a:latin typeface="Times New Roman"/>
                <a:cs typeface="Times New Roman"/>
              </a:rPr>
              <a:t>steep </a:t>
            </a:r>
            <a:r>
              <a:rPr sz="2800" i="1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 uniform  flow  </a:t>
            </a:r>
            <a:r>
              <a:rPr sz="2800" spc="-5" dirty="0">
                <a:latin typeface="Times New Roman"/>
                <a:cs typeface="Times New Roman"/>
              </a:rPr>
              <a:t>is  supercritical  (i.e., 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  </a:t>
            </a:r>
            <a:r>
              <a:rPr sz="2800" i="1" spc="-5" dirty="0">
                <a:latin typeface="Times New Roman"/>
                <a:cs typeface="Times New Roman"/>
              </a:rPr>
              <a:t>&lt;</a:t>
            </a:r>
            <a:endParaRPr sz="2800">
              <a:latin typeface="Times New Roman"/>
              <a:cs typeface="Times New Roman"/>
            </a:endParaRPr>
          </a:p>
          <a:p>
            <a:pPr marL="50800" algn="just">
              <a:lnSpc>
                <a:spcPts val="3060"/>
              </a:lnSpc>
            </a:pP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r>
              <a:rPr sz="2800" i="1" spc="-5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It is apparent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normal depth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  <a:p>
            <a:pPr marL="50800" marR="45720" algn="just">
              <a:lnSpc>
                <a:spcPct val="95800"/>
              </a:lnSpc>
              <a:spcBef>
                <a:spcPts val="70"/>
              </a:spcBef>
            </a:pPr>
            <a:r>
              <a:rPr sz="2800" dirty="0">
                <a:latin typeface="Times New Roman"/>
                <a:cs typeface="Times New Roman"/>
              </a:rPr>
              <a:t>infinite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bottom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is horizontal  and it is nonexistent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bottom </a:t>
            </a:r>
            <a:r>
              <a:rPr sz="2800" dirty="0">
                <a:latin typeface="Times New Roman"/>
                <a:cs typeface="Times New Roman"/>
              </a:rPr>
              <a:t>slope  </a:t>
            </a:r>
            <a:r>
              <a:rPr sz="2800" spc="-5" dirty="0">
                <a:latin typeface="Times New Roman"/>
                <a:cs typeface="Times New Roman"/>
              </a:rPr>
              <a:t>is negative. To summarize,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 bottom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Times New Roman"/>
              <a:cs typeface="Times New Roman"/>
            </a:endParaRPr>
          </a:p>
          <a:p>
            <a:pPr marL="507365" indent="-228600">
              <a:lnSpc>
                <a:spcPts val="3290"/>
              </a:lnSpc>
              <a:buFont typeface="Symbol"/>
              <a:buChar char=""/>
              <a:tabLst>
                <a:tab pos="508000" algn="l"/>
              </a:tabLst>
            </a:pPr>
            <a:r>
              <a:rPr sz="2800" spc="-5" dirty="0">
                <a:latin typeface="Times New Roman"/>
                <a:cs typeface="Times New Roman"/>
              </a:rPr>
              <a:t>Mild if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spc="-7" baseline="-6172" dirty="0">
                <a:latin typeface="Times New Roman"/>
                <a:cs typeface="Times New Roman"/>
              </a:rPr>
              <a:t>n  </a:t>
            </a:r>
            <a:r>
              <a:rPr sz="2800" i="1" spc="-5" dirty="0">
                <a:latin typeface="Times New Roman"/>
                <a:cs typeface="Times New Roman"/>
              </a:rPr>
              <a:t>&gt;</a:t>
            </a:r>
            <a:r>
              <a:rPr sz="2800" i="1" spc="-24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707390" lvl="1" indent="-213995">
              <a:lnSpc>
                <a:spcPts val="3215"/>
              </a:lnSpc>
              <a:buFont typeface="Times New Roman"/>
              <a:buChar char="•"/>
              <a:tabLst>
                <a:tab pos="708025" algn="l"/>
              </a:tabLst>
            </a:pPr>
            <a:r>
              <a:rPr sz="2800" spc="-5" dirty="0">
                <a:latin typeface="Times New Roman"/>
                <a:cs typeface="Times New Roman"/>
              </a:rPr>
              <a:t>Steep </a:t>
            </a:r>
            <a:r>
              <a:rPr sz="2800" dirty="0">
                <a:latin typeface="Times New Roman"/>
                <a:cs typeface="Times New Roman"/>
              </a:rPr>
              <a:t>if y</a:t>
            </a:r>
            <a:r>
              <a:rPr sz="2700" baseline="-6172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&lt; y</a:t>
            </a:r>
            <a:r>
              <a:rPr sz="2700" spc="-7" baseline="-6172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r>
              <a:rPr sz="2800" spc="-2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707390" indent="-213995">
              <a:lnSpc>
                <a:spcPts val="3215"/>
              </a:lnSpc>
              <a:buChar char="•"/>
              <a:tabLst>
                <a:tab pos="708025" algn="l"/>
              </a:tabLst>
            </a:pPr>
            <a:r>
              <a:rPr sz="2800" spc="-5" dirty="0">
                <a:latin typeface="Times New Roman"/>
                <a:cs typeface="Times New Roman"/>
              </a:rPr>
              <a:t>Critical if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700" baseline="-6172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700" baseline="-6172" dirty="0">
                <a:latin typeface="Times New Roman"/>
                <a:cs typeface="Times New Roman"/>
              </a:rPr>
              <a:t>c</a:t>
            </a:r>
            <a:r>
              <a:rPr sz="2800" i="1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50800" marR="43180">
              <a:lnSpc>
                <a:spcPts val="3229"/>
              </a:lnSpc>
              <a:spcBef>
                <a:spcPts val="145"/>
              </a:spcBef>
              <a:tabLst>
                <a:tab pos="1302385" algn="l"/>
                <a:tab pos="2636520" algn="l"/>
                <a:tab pos="3119120" algn="l"/>
                <a:tab pos="3740150" algn="l"/>
                <a:tab pos="4957445" algn="l"/>
              </a:tabLst>
            </a:pPr>
            <a:r>
              <a:rPr sz="2800" spc="-5" dirty="0">
                <a:latin typeface="Times New Roman"/>
                <a:cs typeface="Times New Roman"/>
              </a:rPr>
              <a:t>Now, let </a:t>
            </a:r>
            <a:r>
              <a:rPr sz="2800" dirty="0">
                <a:latin typeface="Times New Roman"/>
                <a:cs typeface="Times New Roman"/>
              </a:rPr>
              <a:t>us </a:t>
            </a:r>
            <a:r>
              <a:rPr sz="2800" spc="-5" dirty="0">
                <a:latin typeface="Times New Roman"/>
                <a:cs typeface="Times New Roman"/>
              </a:rPr>
              <a:t>discuss how to designate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relative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si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ile.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246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0575" algn="l"/>
                <a:tab pos="1508760" algn="l"/>
                <a:tab pos="2444115" algn="l"/>
                <a:tab pos="3241040" algn="l"/>
                <a:tab pos="425513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	</a:t>
            </a:r>
            <a:r>
              <a:rPr sz="2800" dirty="0">
                <a:latin typeface="Times New Roman"/>
                <a:cs typeface="Times New Roman"/>
              </a:rPr>
              <a:t>the	</a:t>
            </a:r>
            <a:r>
              <a:rPr sz="2800" spc="-5" dirty="0">
                <a:latin typeface="Times New Roman"/>
                <a:cs typeface="Times New Roman"/>
              </a:rPr>
              <a:t>mild	and	steep	slopes,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79093"/>
            <a:ext cx="5970905" cy="86042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5503545">
              <a:lnSpc>
                <a:spcPts val="3220"/>
              </a:lnSpc>
              <a:spcBef>
                <a:spcPts val="320"/>
              </a:spcBef>
              <a:tabLst>
                <a:tab pos="2244090" algn="l"/>
                <a:tab pos="3071495" algn="l"/>
                <a:tab pos="5286375" algn="l"/>
              </a:tabLst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  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rmal-dep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critica</a:t>
            </a:r>
            <a:r>
              <a:rPr sz="2800" spc="10" dirty="0">
                <a:latin typeface="Times New Roman"/>
                <a:cs typeface="Times New Roman"/>
              </a:rPr>
              <a:t>l-</a:t>
            </a:r>
            <a:r>
              <a:rPr sz="2800" spc="-5" dirty="0">
                <a:latin typeface="Times New Roman"/>
                <a:cs typeface="Times New Roman"/>
              </a:rPr>
              <a:t>dep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lines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697481"/>
            <a:ext cx="5970905" cy="699515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dirty="0">
                <a:latin typeface="Times New Roman"/>
                <a:cs typeface="Times New Roman"/>
              </a:rPr>
              <a:t>divide </a:t>
            </a:r>
            <a:r>
              <a:rPr sz="2800" spc="-5" dirty="0">
                <a:latin typeface="Times New Roman"/>
                <a:cs typeface="Times New Roman"/>
              </a:rPr>
              <a:t>the space above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 bottom into three </a:t>
            </a:r>
            <a:r>
              <a:rPr sz="2800" dirty="0">
                <a:latin typeface="Times New Roman"/>
                <a:cs typeface="Times New Roman"/>
              </a:rPr>
              <a:t>regions, </a:t>
            </a:r>
            <a:r>
              <a:rPr sz="2800" spc="-5" dirty="0">
                <a:latin typeface="Times New Roman"/>
                <a:cs typeface="Times New Roman"/>
              </a:rPr>
              <a:t>as shown </a:t>
            </a:r>
            <a:r>
              <a:rPr sz="2800" spc="-10" dirty="0">
                <a:latin typeface="Times New Roman"/>
                <a:cs typeface="Times New Roman"/>
              </a:rPr>
              <a:t>in  </a:t>
            </a:r>
            <a:r>
              <a:rPr sz="2800" dirty="0">
                <a:latin typeface="Times New Roman"/>
                <a:cs typeface="Times New Roman"/>
              </a:rPr>
              <a:t>Fig. </a:t>
            </a:r>
            <a:r>
              <a:rPr sz="2800" spc="-5" dirty="0">
                <a:latin typeface="Times New Roman"/>
                <a:cs typeface="Times New Roman"/>
              </a:rPr>
              <a:t>3-2. However,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adverse,  horizontal, and critical bottom slopes,  there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only two regions </a:t>
            </a:r>
            <a:r>
              <a:rPr sz="2800" dirty="0">
                <a:latin typeface="Times New Roman"/>
                <a:cs typeface="Times New Roman"/>
              </a:rPr>
              <a:t>since the  </a:t>
            </a:r>
            <a:r>
              <a:rPr sz="2800" spc="-5" dirty="0">
                <a:latin typeface="Times New Roman"/>
                <a:cs typeface="Times New Roman"/>
              </a:rPr>
              <a:t>normal </a:t>
            </a:r>
            <a:r>
              <a:rPr sz="2800" dirty="0">
                <a:latin typeface="Times New Roman"/>
                <a:cs typeface="Times New Roman"/>
              </a:rPr>
              <a:t>depth </a:t>
            </a:r>
            <a:r>
              <a:rPr sz="2800" spc="-5" dirty="0">
                <a:latin typeface="Times New Roman"/>
                <a:cs typeface="Times New Roman"/>
              </a:rPr>
              <a:t>does not exist,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infinite, or  is </a:t>
            </a:r>
            <a:r>
              <a:rPr sz="2800" dirty="0">
                <a:latin typeface="Times New Roman"/>
                <a:cs typeface="Times New Roman"/>
              </a:rPr>
              <a:t>the same </a:t>
            </a: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critical </a:t>
            </a:r>
            <a:r>
              <a:rPr sz="2800" dirty="0">
                <a:latin typeface="Times New Roman"/>
                <a:cs typeface="Times New Roman"/>
              </a:rPr>
              <a:t>depth,  </a:t>
            </a:r>
            <a:r>
              <a:rPr sz="2800" spc="-5" dirty="0">
                <a:latin typeface="Times New Roman"/>
                <a:cs typeface="Times New Roman"/>
              </a:rPr>
              <a:t>respectively. The </a:t>
            </a:r>
            <a:r>
              <a:rPr sz="2800" dirty="0">
                <a:latin typeface="Times New Roman"/>
                <a:cs typeface="Times New Roman"/>
              </a:rPr>
              <a:t>region </a:t>
            </a:r>
            <a:r>
              <a:rPr sz="2800" spc="-5" dirty="0">
                <a:latin typeface="Times New Roman"/>
                <a:cs typeface="Times New Roman"/>
              </a:rPr>
              <a:t>above both lines  is designated as </a:t>
            </a:r>
            <a:r>
              <a:rPr sz="2800" i="1" spc="-5" dirty="0">
                <a:latin typeface="Times New Roman"/>
                <a:cs typeface="Times New Roman"/>
              </a:rPr>
              <a:t>Zone </a:t>
            </a:r>
            <a:r>
              <a:rPr sz="2800" i="1" spc="5" dirty="0">
                <a:latin typeface="Times New Roman"/>
                <a:cs typeface="Times New Roman"/>
              </a:rPr>
              <a:t>1</a:t>
            </a:r>
            <a:r>
              <a:rPr sz="2800" spc="5" dirty="0"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that between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upper and lower lines is </a:t>
            </a:r>
            <a:r>
              <a:rPr sz="2800" dirty="0">
                <a:latin typeface="Times New Roman"/>
                <a:cs typeface="Times New Roman"/>
              </a:rPr>
              <a:t>designated </a:t>
            </a:r>
            <a:r>
              <a:rPr sz="2800" spc="-5" dirty="0">
                <a:latin typeface="Times New Roman"/>
                <a:cs typeface="Times New Roman"/>
              </a:rPr>
              <a:t>as  </a:t>
            </a:r>
            <a:r>
              <a:rPr sz="2800" i="1" spc="-5" dirty="0">
                <a:latin typeface="Times New Roman"/>
                <a:cs typeface="Times New Roman"/>
              </a:rPr>
              <a:t>Zone </a:t>
            </a:r>
            <a:r>
              <a:rPr sz="2800" i="1" dirty="0">
                <a:latin typeface="Times New Roman"/>
                <a:cs typeface="Times New Roman"/>
              </a:rPr>
              <a:t>2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one 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lower  </a:t>
            </a:r>
            <a:r>
              <a:rPr sz="2800" spc="-5" dirty="0">
                <a:latin typeface="Times New Roman"/>
                <a:cs typeface="Times New Roman"/>
              </a:rPr>
              <a:t>line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 is designated  as </a:t>
            </a:r>
            <a:r>
              <a:rPr sz="2800" i="1" spc="-5" dirty="0">
                <a:latin typeface="Times New Roman"/>
                <a:cs typeface="Times New Roman"/>
              </a:rPr>
              <a:t>Zone </a:t>
            </a:r>
            <a:r>
              <a:rPr sz="2800" i="1" dirty="0">
                <a:latin typeface="Times New Roman"/>
                <a:cs typeface="Times New Roman"/>
              </a:rPr>
              <a:t>3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Note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upper line is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normal-depth line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channel bottom 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is mild,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upper line is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critical-depth line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bottom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is  steep.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0404" y="4223130"/>
            <a:ext cx="6144895" cy="454152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915795" marR="546100" indent="-1334135">
              <a:lnSpc>
                <a:spcPts val="322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Fig 3-2 </a:t>
            </a:r>
            <a:r>
              <a:rPr sz="2800" b="1" spc="-10" dirty="0">
                <a:latin typeface="Times New Roman"/>
                <a:cs typeface="Times New Roman"/>
              </a:rPr>
              <a:t>Zones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classification </a:t>
            </a:r>
            <a:r>
              <a:rPr sz="2800" b="1" spc="5" dirty="0">
                <a:latin typeface="Times New Roman"/>
                <a:cs typeface="Times New Roman"/>
              </a:rPr>
              <a:t>of  </a:t>
            </a:r>
            <a:r>
              <a:rPr sz="2800" b="1" spc="-5" dirty="0">
                <a:latin typeface="Times New Roman"/>
                <a:cs typeface="Times New Roman"/>
              </a:rPr>
              <a:t>surface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profiles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00">
              <a:latin typeface="Times New Roman"/>
              <a:cs typeface="Times New Roman"/>
            </a:endParaRPr>
          </a:p>
          <a:p>
            <a:pPr marL="114300" marR="76835" algn="just">
              <a:lnSpc>
                <a:spcPct val="958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Thus, we have 13 different types of  surface profiles: three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mild </a:t>
            </a:r>
            <a:r>
              <a:rPr sz="2800" dirty="0">
                <a:latin typeface="Times New Roman"/>
                <a:cs typeface="Times New Roman"/>
              </a:rPr>
              <a:t>slope,  </a:t>
            </a:r>
            <a:r>
              <a:rPr sz="2800" spc="-5" dirty="0">
                <a:latin typeface="Times New Roman"/>
                <a:cs typeface="Times New Roman"/>
              </a:rPr>
              <a:t>three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steep </a:t>
            </a:r>
            <a:r>
              <a:rPr sz="2800" dirty="0">
                <a:latin typeface="Times New Roman"/>
                <a:cs typeface="Times New Roman"/>
              </a:rPr>
              <a:t>slope, </a:t>
            </a:r>
            <a:r>
              <a:rPr sz="2800" spc="-5" dirty="0">
                <a:latin typeface="Times New Roman"/>
                <a:cs typeface="Times New Roman"/>
              </a:rPr>
              <a:t>two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 critical </a:t>
            </a:r>
            <a:r>
              <a:rPr sz="2800" dirty="0">
                <a:latin typeface="Times New Roman"/>
                <a:cs typeface="Times New Roman"/>
              </a:rPr>
              <a:t>slope </a:t>
            </a:r>
            <a:r>
              <a:rPr sz="2800" spc="-5" dirty="0">
                <a:latin typeface="Times New Roman"/>
                <a:cs typeface="Times New Roman"/>
              </a:rPr>
              <a:t>(zone 2 does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exist </a:t>
            </a:r>
            <a:r>
              <a:rPr sz="2800" dirty="0">
                <a:latin typeface="Times New Roman"/>
                <a:cs typeface="Times New Roman"/>
              </a:rPr>
              <a:t>since 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spc="-7" baseline="-6172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spc="-7" baseline="-6172" dirty="0">
                <a:latin typeface="Times New Roman"/>
                <a:cs typeface="Times New Roman"/>
              </a:rPr>
              <a:t>c </a:t>
            </a:r>
            <a:r>
              <a:rPr sz="2800" spc="-5" dirty="0">
                <a:latin typeface="Times New Roman"/>
                <a:cs typeface="Times New Roman"/>
              </a:rPr>
              <a:t>and we do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consider the  critical-depth line as a surface</a:t>
            </a:r>
            <a:r>
              <a:rPr sz="2800" spc="6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profile);  two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horizontal slope (zone</a:t>
            </a:r>
            <a:r>
              <a:rPr sz="2800" spc="5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  does</a:t>
            </a:r>
            <a:r>
              <a:rPr sz="2800" spc="2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not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exist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since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spc="-7" baseline="-6172" dirty="0">
                <a:latin typeface="Times New Roman"/>
                <a:cs typeface="Times New Roman"/>
              </a:rPr>
              <a:t>n</a:t>
            </a:r>
            <a:r>
              <a:rPr sz="2700" spc="15" baseline="-617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∞</a:t>
            </a:r>
            <a:r>
              <a:rPr sz="2800" spc="-5" dirty="0">
                <a:latin typeface="Times New Roman"/>
                <a:cs typeface="Times New Roman"/>
              </a:rPr>
              <a:t>),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two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49" y="914547"/>
            <a:ext cx="5804261" cy="3343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9093"/>
            <a:ext cx="5742305" cy="8221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respect to distance, then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 called </a:t>
            </a:r>
            <a:r>
              <a:rPr sz="2800" i="1" spc="-5" dirty="0">
                <a:latin typeface="Times New Roman"/>
                <a:cs typeface="Times New Roman"/>
              </a:rPr>
              <a:t>non-uniform flow,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i="1" spc="-5" dirty="0">
                <a:latin typeface="Times New Roman"/>
                <a:cs typeface="Times New Roman"/>
              </a:rPr>
              <a:t>varied flow.  </a:t>
            </a:r>
            <a:r>
              <a:rPr sz="2800" spc="-5" dirty="0">
                <a:latin typeface="Times New Roman"/>
                <a:cs typeface="Times New Roman"/>
              </a:rPr>
              <a:t>This classification is </a:t>
            </a:r>
            <a:r>
              <a:rPr sz="2800" dirty="0">
                <a:latin typeface="Times New Roman"/>
                <a:cs typeface="Times New Roman"/>
              </a:rPr>
              <a:t>based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variation of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velocity with respect  to space at a specified instant of time.  Thus,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convective acceleration in  uniform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is zero. </a:t>
            </a:r>
            <a:r>
              <a:rPr sz="2800" spc="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mathematical  terms,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partial derivatives of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velocity components with respect to </a:t>
            </a:r>
            <a:r>
              <a:rPr sz="2800" i="1" spc="-5" dirty="0">
                <a:latin typeface="Times New Roman"/>
                <a:cs typeface="Times New Roman"/>
              </a:rPr>
              <a:t>x</a:t>
            </a:r>
            <a:r>
              <a:rPr sz="2800" spc="-5" dirty="0">
                <a:latin typeface="Times New Roman"/>
                <a:cs typeface="Times New Roman"/>
              </a:rPr>
              <a:t>,  </a:t>
            </a:r>
            <a:r>
              <a:rPr sz="2800" i="1" spc="-10" dirty="0">
                <a:latin typeface="Times New Roman"/>
                <a:cs typeface="Times New Roman"/>
              </a:rPr>
              <a:t>y</a:t>
            </a:r>
            <a:r>
              <a:rPr sz="2800" spc="-1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5" dirty="0">
                <a:latin typeface="Times New Roman"/>
                <a:cs typeface="Times New Roman"/>
              </a:rPr>
              <a:t>z </a:t>
            </a:r>
            <a:r>
              <a:rPr sz="2800" dirty="0">
                <a:latin typeface="Times New Roman"/>
                <a:cs typeface="Times New Roman"/>
              </a:rPr>
              <a:t>direction are </a:t>
            </a:r>
            <a:r>
              <a:rPr sz="2800" spc="-5" dirty="0">
                <a:latin typeface="Times New Roman"/>
                <a:cs typeface="Times New Roman"/>
              </a:rPr>
              <a:t>all zero. However,  many </a:t>
            </a:r>
            <a:r>
              <a:rPr sz="2800" dirty="0">
                <a:latin typeface="Times New Roman"/>
                <a:cs typeface="Times New Roman"/>
              </a:rPr>
              <a:t>times </a:t>
            </a:r>
            <a:r>
              <a:rPr sz="2800" spc="-5" dirty="0">
                <a:latin typeface="Times New Roman"/>
                <a:cs typeface="Times New Roman"/>
              </a:rPr>
              <a:t>this strict restriction </a:t>
            </a:r>
            <a:r>
              <a:rPr sz="2800" spc="-10" dirty="0">
                <a:latin typeface="Times New Roman"/>
                <a:cs typeface="Times New Roman"/>
              </a:rPr>
              <a:t>is  </a:t>
            </a:r>
            <a:r>
              <a:rPr sz="2800" spc="-5" dirty="0">
                <a:latin typeface="Times New Roman"/>
                <a:cs typeface="Times New Roman"/>
              </a:rPr>
              <a:t>somewhat relaxed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allowing a </a:t>
            </a:r>
            <a:r>
              <a:rPr sz="2800" spc="10" dirty="0">
                <a:latin typeface="Times New Roman"/>
                <a:cs typeface="Times New Roman"/>
              </a:rPr>
              <a:t>non-  </a:t>
            </a:r>
            <a:r>
              <a:rPr sz="2800" spc="-5" dirty="0">
                <a:latin typeface="Times New Roman"/>
                <a:cs typeface="Times New Roman"/>
              </a:rPr>
              <a:t>uniform velocity distribution at a  channel </a:t>
            </a:r>
            <a:r>
              <a:rPr sz="2800" dirty="0">
                <a:latin typeface="Times New Roman"/>
                <a:cs typeface="Times New Roman"/>
              </a:rPr>
              <a:t>section. </a:t>
            </a:r>
            <a:r>
              <a:rPr sz="2800" spc="-5" dirty="0">
                <a:latin typeface="Times New Roman"/>
                <a:cs typeface="Times New Roman"/>
              </a:rPr>
              <a:t>In other words, a </a:t>
            </a:r>
            <a:r>
              <a:rPr sz="2800" dirty="0">
                <a:latin typeface="Times New Roman"/>
                <a:cs typeface="Times New Roman"/>
              </a:rPr>
              <a:t>flow  </a:t>
            </a:r>
            <a:r>
              <a:rPr sz="2800" spc="-5" dirty="0">
                <a:latin typeface="Times New Roman"/>
                <a:cs typeface="Times New Roman"/>
              </a:rPr>
              <a:t>is considered uniform as long as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velocity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direction of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at  different locations along a channel  remains </a:t>
            </a:r>
            <a:r>
              <a:rPr sz="2800" dirty="0">
                <a:latin typeface="Times New Roman"/>
                <a:cs typeface="Times New Roman"/>
              </a:rPr>
              <a:t>the same. </a:t>
            </a:r>
            <a:r>
              <a:rPr sz="2800" spc="-5" dirty="0">
                <a:latin typeface="Times New Roman"/>
                <a:cs typeface="Times New Roman"/>
              </a:rPr>
              <a:t>Depending upon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rate of variation with </a:t>
            </a:r>
            <a:r>
              <a:rPr sz="2800" spc="-10" dirty="0">
                <a:latin typeface="Times New Roman"/>
                <a:cs typeface="Times New Roman"/>
              </a:rPr>
              <a:t>respect </a:t>
            </a:r>
            <a:r>
              <a:rPr sz="2800" spc="-5" dirty="0">
                <a:latin typeface="Times New Roman"/>
                <a:cs typeface="Times New Roman"/>
              </a:rPr>
              <a:t>to  distance, </a:t>
            </a:r>
            <a:r>
              <a:rPr sz="2800" dirty="0">
                <a:latin typeface="Times New Roman"/>
                <a:cs typeface="Times New Roman"/>
              </a:rPr>
              <a:t>flows </a:t>
            </a:r>
            <a:r>
              <a:rPr sz="2800" spc="-5" dirty="0">
                <a:latin typeface="Times New Roman"/>
                <a:cs typeface="Times New Roman"/>
              </a:rPr>
              <a:t>may be classified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65825" cy="208724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0"/>
              </a:spcBef>
              <a:tabLst>
                <a:tab pos="633095" algn="l"/>
                <a:tab pos="1906270" algn="l"/>
                <a:tab pos="2844165" algn="l"/>
                <a:tab pos="3860165" algn="l"/>
                <a:tab pos="4284980" algn="l"/>
                <a:tab pos="4828540" algn="l"/>
                <a:tab pos="5685790" algn="l"/>
              </a:tabLst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ad</a:t>
            </a:r>
            <a:r>
              <a:rPr sz="2800" spc="5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erse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pe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(t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zone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1,  </a:t>
            </a:r>
            <a:r>
              <a:rPr sz="2800" dirty="0">
                <a:latin typeface="Times New Roman"/>
                <a:cs typeface="Times New Roman"/>
              </a:rPr>
              <a:t>since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does not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exist).</a:t>
            </a:r>
            <a:endParaRPr sz="2800">
              <a:latin typeface="Times New Roman"/>
              <a:cs typeface="Times New Roman"/>
            </a:endParaRPr>
          </a:p>
          <a:p>
            <a:pPr marL="12700" marR="663575">
              <a:lnSpc>
                <a:spcPts val="322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Figure </a:t>
            </a:r>
            <a:r>
              <a:rPr sz="2800" spc="-5" dirty="0">
                <a:latin typeface="Times New Roman"/>
                <a:cs typeface="Times New Roman"/>
              </a:rPr>
              <a:t>3-3 shows different zones and  profiles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all five </a:t>
            </a:r>
            <a:r>
              <a:rPr sz="2800" dirty="0">
                <a:latin typeface="Times New Roman"/>
                <a:cs typeface="Times New Roman"/>
              </a:rPr>
              <a:t>types </a:t>
            </a:r>
            <a:r>
              <a:rPr sz="2800" spc="-5" dirty="0">
                <a:latin typeface="Times New Roman"/>
                <a:cs typeface="Times New Roman"/>
              </a:rPr>
              <a:t>of bottom  slopes.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49" y="2959607"/>
            <a:ext cx="5936887" cy="60343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79093"/>
            <a:ext cx="6011545" cy="3314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Fig. 3-3 Water surface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profiles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50800" marR="43180" algn="just">
              <a:lnSpc>
                <a:spcPts val="3220"/>
              </a:lnSpc>
            </a:pPr>
            <a:r>
              <a:rPr sz="2800" spc="-5" dirty="0">
                <a:latin typeface="Times New Roman"/>
                <a:cs typeface="Times New Roman"/>
              </a:rPr>
              <a:t>The energy-grade line, water surface, and  channel </a:t>
            </a:r>
            <a:r>
              <a:rPr sz="2800" dirty="0">
                <a:latin typeface="Times New Roman"/>
                <a:cs typeface="Times New Roman"/>
              </a:rPr>
              <a:t>bottom </a:t>
            </a:r>
            <a:r>
              <a:rPr sz="2800" spc="-1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parallel to each </a:t>
            </a:r>
            <a:r>
              <a:rPr sz="2800" dirty="0">
                <a:latin typeface="Times New Roman"/>
                <a:cs typeface="Times New Roman"/>
              </a:rPr>
              <a:t>other  </a:t>
            </a:r>
            <a:r>
              <a:rPr sz="2800" spc="-5" dirty="0">
                <a:latin typeface="Times New Roman"/>
                <a:cs typeface="Times New Roman"/>
              </a:rPr>
              <a:t>in uniform </a:t>
            </a:r>
            <a:r>
              <a:rPr sz="2800" dirty="0">
                <a:latin typeface="Times New Roman"/>
                <a:cs typeface="Times New Roman"/>
              </a:rPr>
              <a:t>flow; </a:t>
            </a:r>
            <a:r>
              <a:rPr sz="2800" spc="-5" dirty="0">
                <a:latin typeface="Times New Roman"/>
                <a:cs typeface="Times New Roman"/>
              </a:rPr>
              <a:t>i.e.,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baseline="-6172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baseline="-6172" dirty="0">
                <a:latin typeface="Times New Roman"/>
                <a:cs typeface="Times New Roman"/>
              </a:rPr>
              <a:t>w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spc="-40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 marL="50800" marR="844550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</a:t>
            </a:r>
            <a:r>
              <a:rPr sz="2800" i="1" spc="-5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Therefore, it is clear from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Manning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Chezy equation that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specified discharge,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15405" y="4149979"/>
            <a:ext cx="650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(3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−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149979"/>
            <a:ext cx="2459990" cy="1678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>
              <a:lnSpc>
                <a:spcPts val="3295"/>
              </a:lnSpc>
              <a:spcBef>
                <a:spcPts val="95"/>
              </a:spcBef>
            </a:pP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i="1" spc="-5" dirty="0">
                <a:latin typeface="Times New Roman"/>
                <a:cs typeface="Times New Roman"/>
              </a:rPr>
              <a:t>&gt; </a:t>
            </a:r>
            <a:r>
              <a:rPr sz="2800" i="1" dirty="0">
                <a:latin typeface="Times New Roman"/>
                <a:cs typeface="Times New Roman"/>
              </a:rPr>
              <a:t>So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i="1" spc="-5" dirty="0">
                <a:latin typeface="Times New Roman"/>
                <a:cs typeface="Times New Roman"/>
              </a:rPr>
              <a:t>y &lt;</a:t>
            </a:r>
            <a:r>
              <a:rPr sz="2800" i="1" spc="-29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y</a:t>
            </a:r>
            <a:r>
              <a:rPr sz="2700" i="1" baseline="-4629" dirty="0">
                <a:latin typeface="Times New Roman"/>
                <a:cs typeface="Times New Roman"/>
              </a:rPr>
              <a:t>n</a:t>
            </a:r>
            <a:r>
              <a:rPr sz="2800" i="1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25"/>
              </a:lnSpc>
            </a:pPr>
            <a:r>
              <a:rPr sz="2800" dirty="0">
                <a:latin typeface="Times New Roman"/>
                <a:cs typeface="Times New Roman"/>
              </a:rPr>
              <a:t>8)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15"/>
              </a:lnSpc>
            </a:pP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90"/>
              </a:lnSpc>
            </a:pP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i="1" spc="-5" dirty="0">
                <a:latin typeface="Times New Roman"/>
                <a:cs typeface="Times New Roman"/>
              </a:rPr>
              <a:t>&lt; </a:t>
            </a:r>
            <a:r>
              <a:rPr sz="2800" i="1" dirty="0">
                <a:latin typeface="Times New Roman"/>
                <a:cs typeface="Times New Roman"/>
              </a:rPr>
              <a:t>So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i="1" spc="-5" dirty="0">
                <a:latin typeface="Times New Roman"/>
                <a:cs typeface="Times New Roman"/>
              </a:rPr>
              <a:t>y &gt;</a:t>
            </a:r>
            <a:r>
              <a:rPr sz="2800" i="1" spc="-5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700" i="1" spc="-7" baseline="-4629" dirty="0">
                <a:latin typeface="Times New Roman"/>
                <a:cs typeface="Times New Roman"/>
              </a:rPr>
              <a:t>n</a:t>
            </a:r>
            <a:endParaRPr sz="2700" baseline="-4629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5009" y="5377053"/>
            <a:ext cx="1037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(3 </a:t>
            </a:r>
            <a:r>
              <a:rPr sz="2800" i="1" spc="-5" dirty="0">
                <a:latin typeface="Times New Roman"/>
                <a:cs typeface="Times New Roman"/>
              </a:rPr>
              <a:t>−</a:t>
            </a:r>
            <a:r>
              <a:rPr sz="2800" i="1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9)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787009"/>
            <a:ext cx="5906770" cy="249618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latin typeface="Times New Roman"/>
                <a:cs typeface="Times New Roman"/>
              </a:rPr>
              <a:t>these two inequalities, we  determine </a:t>
            </a:r>
            <a:r>
              <a:rPr sz="2800" dirty="0">
                <a:latin typeface="Times New Roman"/>
                <a:cs typeface="Times New Roman"/>
              </a:rPr>
              <a:t>the sign of the </a:t>
            </a:r>
            <a:r>
              <a:rPr sz="2800" spc="-5" dirty="0">
                <a:latin typeface="Times New Roman"/>
                <a:cs typeface="Times New Roman"/>
              </a:rPr>
              <a:t>numerator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Eq. 3-7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whether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 subcritical (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 &lt; </a:t>
            </a:r>
            <a:r>
              <a:rPr sz="2800" spc="-5" dirty="0">
                <a:latin typeface="Times New Roman"/>
                <a:cs typeface="Times New Roman"/>
              </a:rPr>
              <a:t>1) or supercritical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b="1" dirty="0">
                <a:latin typeface="Times New Roman"/>
                <a:cs typeface="Times New Roman"/>
              </a:rPr>
              <a:t>F</a:t>
            </a:r>
            <a:r>
              <a:rPr sz="2800" i="1" dirty="0">
                <a:latin typeface="Times New Roman"/>
                <a:cs typeface="Times New Roman"/>
              </a:rPr>
              <a:t>r </a:t>
            </a:r>
            <a:r>
              <a:rPr sz="2800" i="1" spc="-5" dirty="0">
                <a:latin typeface="Times New Roman"/>
                <a:cs typeface="Times New Roman"/>
              </a:rPr>
              <a:t>&gt;  </a:t>
            </a:r>
            <a:r>
              <a:rPr sz="2800" dirty="0">
                <a:latin typeface="Times New Roman"/>
                <a:cs typeface="Times New Roman"/>
              </a:rPr>
              <a:t>1), </a:t>
            </a:r>
            <a:r>
              <a:rPr sz="2800" spc="-5" dirty="0">
                <a:latin typeface="Times New Roman"/>
                <a:cs typeface="Times New Roman"/>
              </a:rPr>
              <a:t>we determine the sign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 denominator of Eq.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3-7.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905" cy="8221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174625">
              <a:lnSpc>
                <a:spcPct val="95900"/>
              </a:lnSpc>
              <a:spcBef>
                <a:spcPts val="229"/>
              </a:spcBef>
            </a:pPr>
            <a:r>
              <a:rPr sz="2800" spc="-5" dirty="0">
                <a:latin typeface="Times New Roman"/>
                <a:cs typeface="Times New Roman"/>
              </a:rPr>
              <a:t>Now, </a:t>
            </a:r>
            <a:r>
              <a:rPr sz="2800" dirty="0">
                <a:latin typeface="Times New Roman"/>
                <a:cs typeface="Times New Roman"/>
              </a:rPr>
              <a:t>let us </a:t>
            </a:r>
            <a:r>
              <a:rPr sz="2800" spc="-5" dirty="0">
                <a:latin typeface="Times New Roman"/>
                <a:cs typeface="Times New Roman"/>
              </a:rPr>
              <a:t>discuss how the surface  profiles approach the normal and critical  depths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 channel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bottom.</a:t>
            </a:r>
            <a:endParaRPr sz="2800">
              <a:latin typeface="Times New Roman"/>
              <a:cs typeface="Times New Roman"/>
            </a:endParaRPr>
          </a:p>
          <a:p>
            <a:pPr marL="12700" marR="27305" algn="just">
              <a:lnSpc>
                <a:spcPts val="3220"/>
              </a:lnSpc>
              <a:spcBef>
                <a:spcPts val="80"/>
              </a:spcBef>
            </a:pP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i="1" spc="-5" dirty="0">
                <a:latin typeface="Times New Roman"/>
                <a:cs typeface="Times New Roman"/>
              </a:rPr>
              <a:t>y → </a:t>
            </a:r>
            <a:r>
              <a:rPr sz="2800" i="1" dirty="0">
                <a:latin typeface="Times New Roman"/>
                <a:cs typeface="Times New Roman"/>
              </a:rPr>
              <a:t>y</a:t>
            </a:r>
            <a:r>
              <a:rPr sz="2700" i="1" baseline="-462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i="1" spc="-5" dirty="0">
                <a:latin typeface="Times New Roman"/>
                <a:cs typeface="Times New Roman"/>
              </a:rPr>
              <a:t>→ </a:t>
            </a:r>
            <a:r>
              <a:rPr sz="2800" i="1" dirty="0">
                <a:latin typeface="Times New Roman"/>
                <a:cs typeface="Times New Roman"/>
              </a:rPr>
              <a:t>So</a:t>
            </a:r>
            <a:r>
              <a:rPr sz="2800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Therefore, it follows  from Eq. </a:t>
            </a:r>
            <a:r>
              <a:rPr sz="2800" dirty="0">
                <a:latin typeface="Times New Roman"/>
                <a:cs typeface="Times New Roman"/>
              </a:rPr>
              <a:t>3-7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i="1" spc="-5" dirty="0">
                <a:latin typeface="Times New Roman"/>
                <a:cs typeface="Times New Roman"/>
              </a:rPr>
              <a:t>dy/dx → </a:t>
            </a:r>
            <a:r>
              <a:rPr sz="2800" spc="-5" dirty="0">
                <a:latin typeface="Times New Roman"/>
                <a:cs typeface="Times New Roman"/>
              </a:rPr>
              <a:t>0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provided</a:t>
            </a:r>
            <a:endParaRPr sz="2800">
              <a:latin typeface="Times New Roman"/>
              <a:cs typeface="Times New Roman"/>
            </a:endParaRPr>
          </a:p>
          <a:p>
            <a:pPr marL="12700" marR="107950" indent="88265" algn="just">
              <a:lnSpc>
                <a:spcPts val="3220"/>
              </a:lnSpc>
              <a:spcBef>
                <a:spcPts val="10"/>
              </a:spcBef>
            </a:pP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 </a:t>
            </a:r>
            <a:r>
              <a:rPr sz="2800" spc="-5" dirty="0">
                <a:latin typeface="Times New Roman"/>
                <a:cs typeface="Times New Roman"/>
              </a:rPr>
              <a:t>= 1 (i.e.,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critical). In other  words, the surface </a:t>
            </a:r>
            <a:r>
              <a:rPr sz="2800" dirty="0">
                <a:latin typeface="Times New Roman"/>
                <a:cs typeface="Times New Roman"/>
              </a:rPr>
              <a:t>profile </a:t>
            </a:r>
            <a:r>
              <a:rPr sz="2800" spc="-5" dirty="0">
                <a:latin typeface="Times New Roman"/>
                <a:cs typeface="Times New Roman"/>
              </a:rPr>
              <a:t>approaches the  normal-depth line asymptotically.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60"/>
              </a:lnSpc>
            </a:pP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800" i="1" spc="16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→</a:t>
            </a:r>
            <a:r>
              <a:rPr sz="2800" i="1" spc="16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yc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</a:t>
            </a:r>
            <a:r>
              <a:rPr sz="2800" i="1" spc="15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→</a:t>
            </a:r>
            <a:r>
              <a:rPr sz="2800" i="1" spc="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denominator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75"/>
              </a:spcBef>
            </a:pPr>
            <a:r>
              <a:rPr sz="2800" spc="-5" dirty="0">
                <a:latin typeface="Times New Roman"/>
                <a:cs typeface="Times New Roman"/>
              </a:rPr>
              <a:t>of Eq. 3-7 tends to </a:t>
            </a:r>
            <a:r>
              <a:rPr sz="2800" dirty="0">
                <a:latin typeface="Times New Roman"/>
                <a:cs typeface="Times New Roman"/>
              </a:rPr>
              <a:t>zero. </a:t>
            </a:r>
            <a:r>
              <a:rPr sz="2800" spc="-5" dirty="0">
                <a:latin typeface="Times New Roman"/>
                <a:cs typeface="Times New Roman"/>
              </a:rPr>
              <a:t>Therefore, </a:t>
            </a:r>
            <a:r>
              <a:rPr sz="2800" i="1" spc="-5" dirty="0">
                <a:latin typeface="Times New Roman"/>
                <a:cs typeface="Times New Roman"/>
              </a:rPr>
              <a:t>dy/dx  </a:t>
            </a:r>
            <a:r>
              <a:rPr sz="2800" spc="-5" dirty="0">
                <a:latin typeface="Times New Roman"/>
                <a:cs typeface="Times New Roman"/>
              </a:rPr>
              <a:t>tends to </a:t>
            </a:r>
            <a:r>
              <a:rPr sz="2800" i="1" spc="-5" dirty="0">
                <a:latin typeface="Times New Roman"/>
                <a:cs typeface="Times New Roman"/>
              </a:rPr>
              <a:t>∞ </a:t>
            </a:r>
            <a:r>
              <a:rPr sz="2800" spc="-5" dirty="0">
                <a:latin typeface="Times New Roman"/>
                <a:cs typeface="Times New Roman"/>
              </a:rPr>
              <a:t>provided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i="1" dirty="0">
                <a:latin typeface="Times New Roman"/>
                <a:cs typeface="Times New Roman"/>
              </a:rPr>
              <a:t>So. </a:t>
            </a:r>
            <a:r>
              <a:rPr sz="2800" spc="-5" dirty="0">
                <a:latin typeface="Times New Roman"/>
                <a:cs typeface="Times New Roman"/>
              </a:rPr>
              <a:t>Thus,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water-surface </a:t>
            </a:r>
            <a:r>
              <a:rPr sz="2800" dirty="0">
                <a:latin typeface="Times New Roman"/>
                <a:cs typeface="Times New Roman"/>
              </a:rPr>
              <a:t>profile </a:t>
            </a:r>
            <a:r>
              <a:rPr sz="2800" spc="-5" dirty="0">
                <a:latin typeface="Times New Roman"/>
                <a:cs typeface="Times New Roman"/>
              </a:rPr>
              <a:t>approaches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critical-depth line vertically. </a:t>
            </a:r>
            <a:r>
              <a:rPr sz="2800" dirty="0">
                <a:latin typeface="Times New Roman"/>
                <a:cs typeface="Times New Roman"/>
              </a:rPr>
              <a:t>Since </a:t>
            </a:r>
            <a:r>
              <a:rPr sz="2800" spc="-5" dirty="0">
                <a:latin typeface="Times New Roman"/>
                <a:cs typeface="Times New Roman"/>
              </a:rPr>
              <a:t>a  vertical water surface, is physically  impossible, we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assume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water  surface profile approaches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critical-  depth line at a very steep </a:t>
            </a:r>
            <a:r>
              <a:rPr sz="2800" dirty="0">
                <a:latin typeface="Times New Roman"/>
                <a:cs typeface="Times New Roman"/>
              </a:rPr>
              <a:t>slope.  </a:t>
            </a:r>
            <a:r>
              <a:rPr sz="2800" spc="-5" dirty="0">
                <a:latin typeface="Times New Roman"/>
                <a:cs typeface="Times New Roman"/>
              </a:rPr>
              <a:t>Therefore, </a:t>
            </a:r>
            <a:r>
              <a:rPr sz="2800" dirty="0">
                <a:latin typeface="Times New Roman"/>
                <a:cs typeface="Times New Roman"/>
              </a:rPr>
              <a:t>the question </a:t>
            </a:r>
            <a:r>
              <a:rPr sz="2800" spc="-5" dirty="0">
                <a:latin typeface="Times New Roman"/>
                <a:cs typeface="Times New Roman"/>
              </a:rPr>
              <a:t>arises as to why  this conclusion about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vertical water  surface    derived    theoretically    is  </a:t>
            </a:r>
            <a:r>
              <a:rPr sz="2800" spc="4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9093"/>
            <a:ext cx="5970905" cy="8221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5800"/>
              </a:lnSpc>
              <a:spcBef>
                <a:spcPts val="235"/>
              </a:spcBef>
            </a:pPr>
            <a:r>
              <a:rPr sz="2800" spc="-5" dirty="0">
                <a:latin typeface="Times New Roman"/>
                <a:cs typeface="Times New Roman"/>
              </a:rPr>
              <a:t>realized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real world.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reason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this discrepancy is that as </a:t>
            </a:r>
            <a:r>
              <a:rPr sz="2800" dirty="0">
                <a:latin typeface="Times New Roman"/>
                <a:cs typeface="Times New Roman"/>
              </a:rPr>
              <a:t>soon </a:t>
            </a: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water surface has a sharp curvature,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pressure distribution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hydrostatic.  Therefore, Eq. 3-7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valid, and any  conclusions we draw from this equation  become questionable. As we discussed in  </a:t>
            </a:r>
            <a:r>
              <a:rPr sz="2800" dirty="0">
                <a:latin typeface="Times New Roman"/>
                <a:cs typeface="Times New Roman"/>
              </a:rPr>
              <a:t>the previous </a:t>
            </a:r>
            <a:r>
              <a:rPr sz="2800" spc="-5" dirty="0">
                <a:latin typeface="Times New Roman"/>
                <a:cs typeface="Times New Roman"/>
              </a:rPr>
              <a:t>chapters, a </a:t>
            </a:r>
            <a:r>
              <a:rPr sz="2800" dirty="0">
                <a:latin typeface="Times New Roman"/>
                <a:cs typeface="Times New Roman"/>
              </a:rPr>
              <a:t>hydraulic </a:t>
            </a:r>
            <a:r>
              <a:rPr sz="2800" spc="-5" dirty="0">
                <a:latin typeface="Times New Roman"/>
                <a:cs typeface="Times New Roman"/>
              </a:rPr>
              <a:t>jump is  formed when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changes from  supercritical to subcritical.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ts val="3220"/>
              </a:lnSpc>
              <a:spcBef>
                <a:spcPts val="85"/>
              </a:spcBef>
            </a:pPr>
            <a:r>
              <a:rPr sz="2800" spc="-5" dirty="0">
                <a:latin typeface="Times New Roman"/>
                <a:cs typeface="Times New Roman"/>
              </a:rPr>
              <a:t>In a hydraulic jump, </a:t>
            </a:r>
            <a:r>
              <a:rPr sz="2800" dirty="0">
                <a:latin typeface="Times New Roman"/>
                <a:cs typeface="Times New Roman"/>
              </a:rPr>
              <a:t>the flow surface </a:t>
            </a:r>
            <a:r>
              <a:rPr sz="2800" spc="-5" dirty="0">
                <a:latin typeface="Times New Roman"/>
                <a:cs typeface="Times New Roman"/>
              </a:rPr>
              <a:t>has  a </a:t>
            </a:r>
            <a:r>
              <a:rPr sz="2800" dirty="0">
                <a:latin typeface="Times New Roman"/>
                <a:cs typeface="Times New Roman"/>
              </a:rPr>
              <a:t>steep gradient since </a:t>
            </a: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dirty="0">
                <a:latin typeface="Times New Roman"/>
                <a:cs typeface="Times New Roman"/>
              </a:rPr>
              <a:t>passes</a:t>
            </a:r>
            <a:r>
              <a:rPr sz="2800" spc="-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through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070"/>
              </a:lnSpc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critical depth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65"/>
              </a:spcBef>
            </a:pP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i="1" spc="-5" dirty="0">
                <a:latin typeface="Times New Roman"/>
                <a:cs typeface="Times New Roman"/>
              </a:rPr>
              <a:t>y→∞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i="1" spc="-5" dirty="0">
                <a:latin typeface="Times New Roman"/>
                <a:cs typeface="Times New Roman"/>
              </a:rPr>
              <a:t>V → </a:t>
            </a:r>
            <a:r>
              <a:rPr sz="2800" spc="-5" dirty="0">
                <a:latin typeface="Times New Roman"/>
                <a:cs typeface="Times New Roman"/>
              </a:rPr>
              <a:t>0, and consequently both  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i="1" spc="-5" dirty="0">
                <a:latin typeface="Times New Roman"/>
                <a:cs typeface="Times New Roman"/>
              </a:rPr>
              <a:t>r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dirty="0">
                <a:latin typeface="Times New Roman"/>
                <a:cs typeface="Times New Roman"/>
              </a:rPr>
              <a:t>S</a:t>
            </a:r>
            <a:r>
              <a:rPr sz="2700" i="1" baseline="-4629" dirty="0">
                <a:latin typeface="Times New Roman"/>
                <a:cs typeface="Times New Roman"/>
              </a:rPr>
              <a:t>f </a:t>
            </a:r>
            <a:r>
              <a:rPr sz="2800" spc="-5" dirty="0">
                <a:latin typeface="Times New Roman"/>
                <a:cs typeface="Times New Roman"/>
              </a:rPr>
              <a:t>tend to </a:t>
            </a:r>
            <a:r>
              <a:rPr sz="2800" dirty="0">
                <a:latin typeface="Times New Roman"/>
                <a:cs typeface="Times New Roman"/>
              </a:rPr>
              <a:t>zero. </a:t>
            </a:r>
            <a:r>
              <a:rPr sz="2800" spc="-5" dirty="0">
                <a:latin typeface="Times New Roman"/>
                <a:cs typeface="Times New Roman"/>
              </a:rPr>
              <a:t>Hence, it follows  from Eq. 3-7 that </a:t>
            </a:r>
            <a:r>
              <a:rPr sz="2800" i="1" spc="-5" dirty="0">
                <a:latin typeface="Times New Roman"/>
                <a:cs typeface="Times New Roman"/>
              </a:rPr>
              <a:t>dy/dx → </a:t>
            </a:r>
            <a:r>
              <a:rPr sz="2800" i="1" spc="5" dirty="0">
                <a:latin typeface="Times New Roman"/>
                <a:cs typeface="Times New Roman"/>
              </a:rPr>
              <a:t>So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very  large values of </a:t>
            </a:r>
            <a:r>
              <a:rPr sz="2800" i="1" spc="-5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. </a:t>
            </a:r>
            <a:r>
              <a:rPr sz="2800" dirty="0">
                <a:latin typeface="Times New Roman"/>
                <a:cs typeface="Times New Roman"/>
              </a:rPr>
              <a:t>Since </a:t>
            </a:r>
            <a:r>
              <a:rPr sz="2800" spc="-5" dirty="0">
                <a:latin typeface="Times New Roman"/>
                <a:cs typeface="Times New Roman"/>
              </a:rPr>
              <a:t>we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assuming  that </a:t>
            </a:r>
            <a:r>
              <a:rPr sz="2800" i="1" dirty="0">
                <a:latin typeface="Times New Roman"/>
                <a:cs typeface="Times New Roman"/>
              </a:rPr>
              <a:t>So </a:t>
            </a:r>
            <a:r>
              <a:rPr sz="2800" spc="-5" dirty="0">
                <a:latin typeface="Times New Roman"/>
                <a:cs typeface="Times New Roman"/>
              </a:rPr>
              <a:t>is small, we may say that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water surface profile almost becomes  horizontal as </a:t>
            </a:r>
            <a:r>
              <a:rPr sz="2800" i="1" spc="-5" dirty="0">
                <a:latin typeface="Times New Roman"/>
                <a:cs typeface="Times New Roman"/>
              </a:rPr>
              <a:t>y </a:t>
            </a:r>
            <a:r>
              <a:rPr sz="2800" spc="-5" dirty="0">
                <a:latin typeface="Times New Roman"/>
                <a:cs typeface="Times New Roman"/>
              </a:rPr>
              <a:t>becomes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large.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235"/>
              </a:spcBef>
            </a:pPr>
            <a:r>
              <a:rPr spc="-5" dirty="0"/>
              <a:t>Now, </a:t>
            </a:r>
            <a:r>
              <a:rPr dirty="0"/>
              <a:t>let us </a:t>
            </a:r>
            <a:r>
              <a:rPr spc="-5" dirty="0"/>
              <a:t>discuss what </a:t>
            </a:r>
            <a:r>
              <a:rPr dirty="0"/>
              <a:t>happens </a:t>
            </a:r>
            <a:r>
              <a:rPr spc="-5" dirty="0"/>
              <a:t>when  the water surface approaches the channel  bottom, i.e., </a:t>
            </a:r>
            <a:r>
              <a:rPr i="1" spc="-5" dirty="0">
                <a:latin typeface="Times New Roman"/>
                <a:cs typeface="Times New Roman"/>
              </a:rPr>
              <a:t>y → </a:t>
            </a:r>
            <a:r>
              <a:rPr spc="-5" dirty="0"/>
              <a:t>0. </a:t>
            </a:r>
            <a:r>
              <a:rPr dirty="0"/>
              <a:t>From </a:t>
            </a:r>
            <a:r>
              <a:rPr spc="-5" dirty="0"/>
              <a:t>the Chezy  equation, it </a:t>
            </a:r>
            <a:r>
              <a:rPr dirty="0"/>
              <a:t>follows</a:t>
            </a:r>
            <a:r>
              <a:rPr spc="-10" dirty="0"/>
              <a:t> that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9093"/>
            <a:ext cx="5742305" cy="8221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6350" algn="just">
              <a:lnSpc>
                <a:spcPct val="95800"/>
              </a:lnSpc>
              <a:spcBef>
                <a:spcPts val="235"/>
              </a:spcBef>
            </a:pPr>
            <a:r>
              <a:rPr sz="2800" i="1" spc="-5" dirty="0">
                <a:latin typeface="Times New Roman"/>
                <a:cs typeface="Times New Roman"/>
              </a:rPr>
              <a:t>gradually </a:t>
            </a:r>
            <a:r>
              <a:rPr sz="2800" i="1" dirty="0">
                <a:latin typeface="Times New Roman"/>
                <a:cs typeface="Times New Roman"/>
              </a:rPr>
              <a:t>varied </a:t>
            </a:r>
            <a:r>
              <a:rPr sz="2800" i="1" spc="-5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i="1" spc="-5" dirty="0">
                <a:latin typeface="Times New Roman"/>
                <a:cs typeface="Times New Roman"/>
              </a:rPr>
              <a:t>rapidly varied  flow. </a:t>
            </a: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name implies,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 called gradually varied </a:t>
            </a:r>
            <a:r>
              <a:rPr sz="2800" dirty="0">
                <a:latin typeface="Times New Roman"/>
                <a:cs typeface="Times New Roman"/>
              </a:rPr>
              <a:t>flow,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flow  </a:t>
            </a:r>
            <a:r>
              <a:rPr sz="2800" spc="-5" dirty="0">
                <a:latin typeface="Times New Roman"/>
                <a:cs typeface="Times New Roman"/>
              </a:rPr>
              <a:t>depth varies at a </a:t>
            </a:r>
            <a:r>
              <a:rPr sz="2800" dirty="0">
                <a:latin typeface="Times New Roman"/>
                <a:cs typeface="Times New Roman"/>
              </a:rPr>
              <a:t>slow rate with </a:t>
            </a:r>
            <a:r>
              <a:rPr sz="2800" spc="-5" dirty="0">
                <a:latin typeface="Times New Roman"/>
                <a:cs typeface="Times New Roman"/>
              </a:rPr>
              <a:t>respect  to distance, whereas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is called  rapidly varied </a:t>
            </a:r>
            <a:r>
              <a:rPr sz="2800" dirty="0">
                <a:latin typeface="Times New Roman"/>
                <a:cs typeface="Times New Roman"/>
              </a:rPr>
              <a:t>flow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flow </a:t>
            </a:r>
            <a:r>
              <a:rPr sz="2800" spc="-5" dirty="0">
                <a:latin typeface="Times New Roman"/>
                <a:cs typeface="Times New Roman"/>
              </a:rPr>
              <a:t>depth  varies significantly in a </a:t>
            </a:r>
            <a:r>
              <a:rPr sz="2800" spc="5" dirty="0">
                <a:latin typeface="Times New Roman"/>
                <a:cs typeface="Times New Roman"/>
              </a:rPr>
              <a:t>short </a:t>
            </a:r>
            <a:r>
              <a:rPr sz="2800" spc="-5" dirty="0">
                <a:latin typeface="Times New Roman"/>
                <a:cs typeface="Times New Roman"/>
              </a:rPr>
              <a:t>distance.  Note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steady and unsteady </a:t>
            </a:r>
            <a:r>
              <a:rPr sz="2800" dirty="0">
                <a:latin typeface="Times New Roman"/>
                <a:cs typeface="Times New Roman"/>
              </a:rPr>
              <a:t>flows  </a:t>
            </a:r>
            <a:r>
              <a:rPr sz="2800" spc="-5" dirty="0">
                <a:latin typeface="Times New Roman"/>
                <a:cs typeface="Times New Roman"/>
              </a:rPr>
              <a:t>are characterized 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variation with  respect to </a:t>
            </a:r>
            <a:r>
              <a:rPr sz="280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at a given location,  whereas </a:t>
            </a:r>
            <a:r>
              <a:rPr sz="2800" dirty="0">
                <a:latin typeface="Times New Roman"/>
                <a:cs typeface="Times New Roman"/>
              </a:rPr>
              <a:t>uniform </a:t>
            </a:r>
            <a:r>
              <a:rPr sz="2800" spc="-5" dirty="0">
                <a:latin typeface="Times New Roman"/>
                <a:cs typeface="Times New Roman"/>
              </a:rPr>
              <a:t>or varied </a:t>
            </a:r>
            <a:r>
              <a:rPr sz="2800" dirty="0">
                <a:latin typeface="Times New Roman"/>
                <a:cs typeface="Times New Roman"/>
              </a:rPr>
              <a:t>flows are  </a:t>
            </a:r>
            <a:r>
              <a:rPr sz="2800" spc="-5" dirty="0">
                <a:latin typeface="Times New Roman"/>
                <a:cs typeface="Times New Roman"/>
              </a:rPr>
              <a:t>characterized 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variation at a given  instant of time with respect to distance.  Thus, in a steady, uniform flow,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total derivative </a:t>
            </a:r>
            <a:r>
              <a:rPr sz="2800" i="1" dirty="0">
                <a:latin typeface="Times New Roman"/>
                <a:cs typeface="Times New Roman"/>
              </a:rPr>
              <a:t>dV/dt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i="1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one-  </a:t>
            </a:r>
            <a:r>
              <a:rPr sz="2800" spc="-5" dirty="0">
                <a:latin typeface="Times New Roman"/>
                <a:cs typeface="Times New Roman"/>
              </a:rPr>
              <a:t>dimensional </a:t>
            </a:r>
            <a:r>
              <a:rPr sz="2800" dirty="0">
                <a:latin typeface="Times New Roman"/>
                <a:cs typeface="Times New Roman"/>
              </a:rPr>
              <a:t>flow, this </a:t>
            </a:r>
            <a:r>
              <a:rPr sz="2800" spc="-5" dirty="0">
                <a:latin typeface="Times New Roman"/>
                <a:cs typeface="Times New Roman"/>
              </a:rPr>
              <a:t>means that </a:t>
            </a:r>
            <a:r>
              <a:rPr sz="2800" spc="32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∂v/∂t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2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i="1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i="1" spc="-10" dirty="0">
                <a:latin typeface="Times New Roman"/>
                <a:cs typeface="Times New Roman"/>
              </a:rPr>
              <a:t>∂v/∂x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0</a:t>
            </a:r>
            <a:r>
              <a:rPr sz="2800" i="1" dirty="0">
                <a:latin typeface="Times New Roman"/>
                <a:cs typeface="Times New Roman"/>
              </a:rPr>
              <a:t>.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two-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three-  </a:t>
            </a:r>
            <a:r>
              <a:rPr sz="2800" spc="-5" dirty="0">
                <a:latin typeface="Times New Roman"/>
                <a:cs typeface="Times New Roman"/>
              </a:rPr>
              <a:t>dimensional       </a:t>
            </a:r>
            <a:r>
              <a:rPr sz="2800" dirty="0">
                <a:latin typeface="Times New Roman"/>
                <a:cs typeface="Times New Roman"/>
              </a:rPr>
              <a:t>flow,       the      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partial</a:t>
            </a:r>
            <a:endParaRPr sz="2800">
              <a:latin typeface="Times New Roman"/>
              <a:cs typeface="Times New Roman"/>
            </a:endParaRPr>
          </a:p>
          <a:p>
            <a:pPr marL="12700" marR="9525" algn="just">
              <a:lnSpc>
                <a:spcPts val="322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derivatives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velocity components  in 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other  two  coordinate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directions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6999</Words>
  <Application>Microsoft Office PowerPoint</Application>
  <PresentationFormat>Custom</PresentationFormat>
  <Paragraphs>745</Paragraphs>
  <Slides>84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Office Theme</vt:lpstr>
      <vt:lpstr>Open-Channel Flow</vt:lpstr>
      <vt:lpstr>Slide 2</vt:lpstr>
      <vt:lpstr>b- Open channel</vt:lpstr>
      <vt:lpstr>Combined free surface and pressurized  flow</vt:lpstr>
      <vt:lpstr>In pipe flow</vt:lpstr>
      <vt:lpstr>2- The hydraulic line is the water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Fig.2 velocity distribution</vt:lpstr>
      <vt:lpstr>Fig. 3 Typical velocity variation with  depth Vs= surface velocity, vs is not max  because of the secondary currents, max  velocity at (0.05-0.25) y. In the field</vt:lpstr>
      <vt:lpstr>Slide 19</vt:lpstr>
      <vt:lpstr>(v2/2g)m true mean velocity head</vt:lpstr>
      <vt:lpstr>Fig. 4</vt:lpstr>
      <vt:lpstr>Kinetic energy transfer through area per  unit time</vt:lpstr>
      <vt:lpstr>Slide 23</vt:lpstr>
      <vt:lpstr>By substituting Eq. 6 into Eq. 5 and  simplifying, we obtain</vt:lpstr>
      <vt:lpstr>Slide 25</vt:lpstr>
      <vt:lpstr>By introducing the momentum  coefficient, β, we may write the  momentum transfer through area A in  terms of the mean flow velocity, Vm, for  the channel section, i.e., Momentum transfer through area A per</vt:lpstr>
      <vt:lpstr>usually less than 1.15 Therefore, it may  not be included in the computations since  its value is not precisely known and it is  nearly equal to unity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𝒑 𝒂𝑵 = (𝒓 − 𝒓)𝒄𝒐𝒔𝜽 + (𝒓 − 𝒓)</vt:lpstr>
      <vt:lpstr>Slide 37</vt:lpstr>
      <vt:lpstr>pressure head acting at the bottom of the</vt:lpstr>
      <vt:lpstr>action in concave flows and decreases in  convex flows (Fig. 9b).</vt:lpstr>
      <vt:lpstr>Slide 40</vt:lpstr>
      <vt:lpstr>Slide 41</vt:lpstr>
      <vt:lpstr>Slide 42</vt:lpstr>
      <vt:lpstr>Slide 43</vt:lpstr>
      <vt:lpstr>𝐹 = 𝛾 𝐴 𝑑𝑦 ∆𝑥 (4)</vt:lpstr>
      <vt:lpstr>the control volume in the downstream  direction is 𝐹𝑟 = ∑ 𝐹 = 𝐹1 − (𝐹2 + 𝐹3) + 𝑊𝑥 − 𝐹𝑓</vt:lpstr>
      <vt:lpstr>From dimensional analysis 𝜏𝑜 =</vt:lpstr>
      <vt:lpstr>Slide 47</vt:lpstr>
      <vt:lpstr>Slide 48</vt:lpstr>
      <vt:lpstr>It follows from the above two equations  that</vt:lpstr>
      <vt:lpstr>viscous sub-layer and dominate the flow  because losses are due to form drag, flow  may be classified as fully rough. These  flow types may be classified based on the  value of a dimensionless number, Rs =</vt:lpstr>
      <vt:lpstr>Slide 51</vt:lpstr>
      <vt:lpstr>Smooth flows 𝐶 = 28.6 𝑅1/8</vt:lpstr>
      <vt:lpstr>= −2 log 𝑘𝑠  = 1.14 − 2 log (1 +</vt:lpstr>
      <vt:lpstr>in which n = Manning coefficient. This is  the Manning equation, which has been  very widely used. Again note that n is not a dimensionless</vt:lpstr>
      <vt:lpstr>For rough turbulent flows in circular  conduits into Eq. below and noting that  for closed conduits R = D/4, we obtain</vt:lpstr>
      <vt:lpstr>Slide 56</vt:lpstr>
      <vt:lpstr>of the vegetation with changes in flow  and the resulting shear stress. Therefore,  the following equation for n for grass-  lined channels as a function of hydraulic  radius and tractive force, </vt:lpstr>
      <vt:lpstr>channel for a specified discharge are</vt:lpstr>
      <vt:lpstr>Slide 59</vt:lpstr>
      <vt:lpstr>Slide 60</vt:lpstr>
      <vt:lpstr>Slide 61</vt:lpstr>
      <vt:lpstr>constant, ni, (i = 1, 2, · · · ,N). By</vt:lpstr>
      <vt:lpstr>By utilizing the fact that the total  discharge is equal to the sum of the  discharge in each subarea</vt:lpstr>
      <vt:lpstr>Slide 64</vt:lpstr>
      <vt:lpstr>Slide 65</vt:lpstr>
      <vt:lpstr>Fig. 4</vt:lpstr>
      <vt:lpstr>Slide 67</vt:lpstr>
      <vt:lpstr>Slide 68</vt:lpstr>
      <vt:lpstr>Slide 69</vt:lpstr>
      <vt:lpstr>Slide 70</vt:lpstr>
      <vt:lpstr>Slide 71</vt:lpstr>
      <vt:lpstr>Fig 3-1 defintion scale</vt:lpstr>
      <vt:lpstr>distance, x, as positive in the down-</vt:lpstr>
      <vt:lpstr>and So since both H and z decrease as x increases. Now,</vt:lpstr>
      <vt:lpstr>𝒅𝒚 =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Now, let us discuss what happens when  the water surface approaches the channel  bottom, i.e., y → 0. From the Chezy  equation, it follows that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Open-Channel Flow</dc:title>
  <dc:creator>Zuhal</dc:creator>
  <cp:lastModifiedBy>Zuhal</cp:lastModifiedBy>
  <cp:revision>1</cp:revision>
  <dcterms:created xsi:type="dcterms:W3CDTF">2020-03-15T13:58:35Z</dcterms:created>
  <dcterms:modified xsi:type="dcterms:W3CDTF">2020-03-15T14:01:08Z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2020-03-15T00:00:00Z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2020-03-15T00:00:00Z</vt:filetime>
  </property>
</Properties>
</file>